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03" r:id="rId4"/>
    <p:sldId id="302" r:id="rId5"/>
    <p:sldId id="299" r:id="rId6"/>
    <p:sldId id="313" r:id="rId7"/>
    <p:sldId id="316" r:id="rId8"/>
    <p:sldId id="304" r:id="rId9"/>
    <p:sldId id="280" r:id="rId10"/>
    <p:sldId id="317" r:id="rId11"/>
    <p:sldId id="281" r:id="rId12"/>
    <p:sldId id="279" r:id="rId13"/>
    <p:sldId id="307" r:id="rId14"/>
    <p:sldId id="308" r:id="rId15"/>
    <p:sldId id="258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3A48"/>
    <a:srgbClr val="002748"/>
    <a:srgbClr val="055E68"/>
    <a:srgbClr val="055EC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50" d="100"/>
          <a:sy n="50" d="100"/>
        </p:scale>
        <p:origin x="-375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151FBEE-D49B-476A-B4C9-52D720865CD5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58B3C6D-738B-40D4-882D-DE57E379F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2F199-BD5D-44B3-8618-949B63ECEA99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79E60-B0C9-484E-A821-4CC39C758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F1F88-3F90-4062-9AD9-1CC2ADE76552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A890-0153-47FE-A6EA-6E1C1403B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2E81-BBA4-40DB-ABC3-912988A750C9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055F-1D57-49CF-BBF2-BB14F5585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721C-0179-4A9E-88D1-00B1F2DFBA5C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34EA2-A7B9-4075-ACD8-746DAF091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95E1-D975-4F09-A6C9-ECDCEFD6974D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398D3-59D9-4285-B21A-F0F69296A6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4F9F-C153-42F3-A184-C63099C23E6F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938E-2C8C-470C-8183-C90AFD966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F8C93-12F8-4F93-87DD-A0ECAA6F6DA2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A2EFB-9D78-46F9-B180-157BEC468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07E44-54A3-4A6E-A1A5-FB901D43D8CE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73F0C-10AF-49E7-9314-EEAC6CC63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55A56-9264-4AF5-A008-66D8F345D9D7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03219-1A99-4485-86D0-7229725AD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54568-643F-4286-9E95-AB636969B50F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C9D1E-62E6-4ADB-8A8C-7E936542B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9B144-61AC-4DF5-8F3E-8CB95078DA19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F2BE0-9245-433D-8B1B-2ABFA78DF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522F67-C62B-479C-98D8-87E4F95C2664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FC8D47-F576-47ED-ACC8-E832B720E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159500" cy="685800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ctrTitle"/>
          </p:nvPr>
        </p:nvSpPr>
        <p:spPr>
          <a:xfrm>
            <a:off x="419100" y="554038"/>
            <a:ext cx="5740400" cy="49974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sz="4000" b="1" smtClean="0">
                <a:solidFill>
                  <a:schemeClr val="bg1"/>
                </a:solidFill>
              </a:rPr>
              <a:t>Особенности организации и проведения специальных и инклюзивных экскурсий для людей с глубокими нарушениями зрения</a:t>
            </a:r>
            <a:endParaRPr lang="ru-RU" sz="4000" smtClean="0"/>
          </a:p>
        </p:txBody>
      </p:sp>
      <p:pic>
        <p:nvPicPr>
          <p:cNvPr id="14340" name="Рисунок 5" descr="лого Акме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4588" y="1935163"/>
            <a:ext cx="576262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>
          <a:xfrm>
            <a:off x="-28575" y="53975"/>
            <a:ext cx="10769600" cy="132556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 Требования к тактильным картам:</a:t>
            </a:r>
          </a:p>
        </p:txBody>
      </p:sp>
      <p:sp>
        <p:nvSpPr>
          <p:cNvPr id="32772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3072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3100" dirty="0" smtClean="0"/>
              <a:t> Схематизация пространства;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3100" dirty="0" smtClean="0"/>
              <a:t> Передача взаимного расположения объектов;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3100" dirty="0" smtClean="0"/>
              <a:t> </a:t>
            </a:r>
            <a:r>
              <a:rPr lang="ru-RU" sz="3100" dirty="0" err="1" smtClean="0"/>
              <a:t>Разгруженность</a:t>
            </a:r>
            <a:r>
              <a:rPr lang="ru-RU" sz="3100" dirty="0" smtClean="0"/>
              <a:t> сенсорного поля;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3100" dirty="0" smtClean="0"/>
              <a:t>Наличие рамки и твердой основы.</a:t>
            </a:r>
          </a:p>
          <a:p>
            <a:pPr marL="0" indent="0" eaLnBrk="1" hangingPunct="1">
              <a:lnSpc>
                <a:spcPct val="130000"/>
              </a:lnSpc>
              <a:buFont typeface="Arial" charset="0"/>
              <a:buNone/>
              <a:defRPr/>
            </a:pPr>
            <a:endParaRPr lang="ru-RU" sz="3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20" name="Заголовок 1"/>
          <p:cNvSpPr>
            <a:spLocks noGrp="1"/>
          </p:cNvSpPr>
          <p:nvPr>
            <p:ph type="title"/>
          </p:nvPr>
        </p:nvSpPr>
        <p:spPr>
          <a:xfrm>
            <a:off x="0" y="539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Технологии изготовления макетов</a:t>
            </a:r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rgbClr val="FFFFFF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34822" name="Объект 2"/>
          <p:cNvSpPr>
            <a:spLocks noGrp="1"/>
          </p:cNvSpPr>
          <p:nvPr>
            <p:ph idx="1"/>
          </p:nvPr>
        </p:nvSpPr>
        <p:spPr>
          <a:xfrm>
            <a:off x="233363" y="3114675"/>
            <a:ext cx="10515600" cy="435133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ru-RU" sz="1800" smtClean="0"/>
              <a:t>	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Технология литья       Технология 3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печати </a:t>
            </a:r>
            <a:endParaRPr lang="ru-RU" smtClean="0"/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338" y="1420813"/>
            <a:ext cx="356235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0450" y="1420813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3438" y="2789238"/>
            <a:ext cx="4902200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TextBox 3"/>
          <p:cNvSpPr txBox="1">
            <a:spLocks noChangeArrowheads="1"/>
          </p:cNvSpPr>
          <p:nvPr/>
        </p:nvSpPr>
        <p:spPr bwMode="auto">
          <a:xfrm>
            <a:off x="8823325" y="1957388"/>
            <a:ext cx="3841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Технология сборки из </a:t>
            </a:r>
          </a:p>
          <a:p>
            <a:r>
              <a:rPr lang="ru-RU" sz="2400">
                <a:latin typeface="Calibri" pitchFamily="34" charset="0"/>
              </a:rPr>
              <a:t>отдельных элементов</a:t>
            </a:r>
            <a:r>
              <a:rPr lang="ru-RU">
                <a:latin typeface="Calibri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-22225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68" name="Заголовок 1"/>
          <p:cNvSpPr>
            <a:spLocks noGrp="1"/>
          </p:cNvSpPr>
          <p:nvPr>
            <p:ph type="title"/>
          </p:nvPr>
        </p:nvSpPr>
        <p:spPr>
          <a:xfrm>
            <a:off x="-434975" y="0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Технологии создания тактильных карт</a:t>
            </a:r>
          </a:p>
        </p:txBody>
      </p:sp>
      <p:sp>
        <p:nvSpPr>
          <p:cNvPr id="36869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rgbClr val="FFFFFF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36870" name="Объект 2"/>
          <p:cNvSpPr>
            <a:spLocks noGrp="1"/>
          </p:cNvSpPr>
          <p:nvPr>
            <p:ph idx="1"/>
          </p:nvPr>
        </p:nvSpPr>
        <p:spPr>
          <a:xfrm>
            <a:off x="257175" y="2506663"/>
            <a:ext cx="10515600" cy="4351337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ru-RU" sz="1800" smtClean="0"/>
          </a:p>
          <a:p>
            <a:pPr marL="0" indent="0" eaLnBrk="1" hangingPunct="1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4763" y="1292225"/>
            <a:ext cx="3489325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3350" y="1243013"/>
            <a:ext cx="5024438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Box 3"/>
          <p:cNvSpPr txBox="1">
            <a:spLocks noChangeArrowheads="1"/>
          </p:cNvSpPr>
          <p:nvPr/>
        </p:nvSpPr>
        <p:spPr bwMode="auto">
          <a:xfrm>
            <a:off x="1163638" y="6010275"/>
            <a:ext cx="38576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>
                <a:latin typeface="Calibri" pitchFamily="34" charset="0"/>
              </a:rPr>
              <a:t>Техника лепки и аппликации</a:t>
            </a:r>
          </a:p>
        </p:txBody>
      </p:sp>
      <p:sp>
        <p:nvSpPr>
          <p:cNvPr id="36874" name="TextBox 6"/>
          <p:cNvSpPr txBox="1">
            <a:spLocks noChangeArrowheads="1"/>
          </p:cNvSpPr>
          <p:nvPr/>
        </p:nvSpPr>
        <p:spPr bwMode="auto">
          <a:xfrm>
            <a:off x="5546725" y="5273675"/>
            <a:ext cx="3960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ru-RU" sz="2200">
                <a:latin typeface="Calibri" pitchFamily="34" charset="0"/>
              </a:rPr>
              <a:t>Технология печати на </a:t>
            </a:r>
            <a:br>
              <a:rPr lang="ru-RU" sz="2200">
                <a:latin typeface="Calibri" pitchFamily="34" charset="0"/>
              </a:rPr>
            </a:br>
            <a:r>
              <a:rPr lang="ru-RU" sz="2200">
                <a:latin typeface="Calibri" pitchFamily="34" charset="0"/>
              </a:rPr>
              <a:t>рельефообразующей бумаге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16" name="Заголовок 1"/>
          <p:cNvSpPr>
            <a:spLocks noGrp="1"/>
          </p:cNvSpPr>
          <p:nvPr>
            <p:ph type="title"/>
          </p:nvPr>
        </p:nvSpPr>
        <p:spPr>
          <a:xfrm>
            <a:off x="0" y="539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Осязательное обследование макетов и тактильной карты</a:t>
            </a:r>
          </a:p>
        </p:txBody>
      </p:sp>
      <p:sp>
        <p:nvSpPr>
          <p:cNvPr id="38917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3891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endParaRPr lang="ru-RU" sz="3600" smtClean="0"/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925" y="1620838"/>
            <a:ext cx="357505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620838"/>
            <a:ext cx="36322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4" name="Заголовок 1"/>
          <p:cNvSpPr>
            <a:spLocks noGrp="1"/>
          </p:cNvSpPr>
          <p:nvPr>
            <p:ph type="title"/>
          </p:nvPr>
        </p:nvSpPr>
        <p:spPr>
          <a:xfrm>
            <a:off x="0" y="539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Правила составления тифлокомментария:</a:t>
            </a:r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40966" name="Объект 2"/>
          <p:cNvSpPr>
            <a:spLocks noGrp="1"/>
          </p:cNvSpPr>
          <p:nvPr>
            <p:ph idx="1"/>
          </p:nvPr>
        </p:nvSpPr>
        <p:spPr>
          <a:xfrm>
            <a:off x="833438" y="1844675"/>
            <a:ext cx="10515600" cy="4351338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ru-RU" sz="3600" smtClean="0"/>
              <a:t> Соответствие последовательности описания алгоритмам осязательного обследования, привязка к осязательным ориентирам; </a:t>
            </a:r>
          </a:p>
          <a:p>
            <a:pPr eaLnBrk="1" hangingPunct="1">
              <a:lnSpc>
                <a:spcPct val="140000"/>
              </a:lnSpc>
            </a:pPr>
            <a:r>
              <a:rPr lang="ru-RU" sz="3600" smtClean="0"/>
              <a:t>  Точные, лаконичные формулировки;</a:t>
            </a:r>
          </a:p>
          <a:p>
            <a:pPr eaLnBrk="1" hangingPunct="1">
              <a:lnSpc>
                <a:spcPct val="140000"/>
              </a:lnSpc>
            </a:pPr>
            <a:r>
              <a:rPr lang="ru-RU" sz="3600" smtClean="0"/>
              <a:t>Толкование незнакомых слов и выражений.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833438" y="365125"/>
            <a:ext cx="10515600" cy="1325563"/>
          </a:xfrm>
        </p:spPr>
        <p:txBody>
          <a:bodyPr/>
          <a:lstStyle/>
          <a:p>
            <a:pPr algn="ctr" eaLnBrk="1" hangingPunct="1"/>
            <a:r>
              <a:rPr lang="ru-RU" b="1" smtClean="0"/>
              <a:t>Спасибо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7938" y="2735263"/>
            <a:ext cx="12199938" cy="4122737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2" name="Объект 2"/>
          <p:cNvSpPr txBox="1">
            <a:spLocks/>
          </p:cNvSpPr>
          <p:nvPr/>
        </p:nvSpPr>
        <p:spPr bwMode="auto">
          <a:xfrm>
            <a:off x="833438" y="1547813"/>
            <a:ext cx="1051560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400">
                <a:latin typeface="Calibri" pitchFamily="34" charset="0"/>
              </a:rPr>
              <a:t>Мещерякова Анна Владимировна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latin typeface="Calibri" pitchFamily="34" charset="0"/>
              </a:rPr>
              <a:t>Кандидат филологических наук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latin typeface="Calibri" pitchFamily="34" charset="0"/>
              </a:rPr>
              <a:t>Старший научный сотрудник ИКП РАО</a:t>
            </a:r>
          </a:p>
        </p:txBody>
      </p:sp>
      <p:sp>
        <p:nvSpPr>
          <p:cNvPr id="43013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0" y="101600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Значение экскурсий для слепых и слабовидящих людей </a:t>
            </a:r>
          </a:p>
        </p:txBody>
      </p:sp>
      <p:sp>
        <p:nvSpPr>
          <p:cNvPr id="1638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40000"/>
              </a:lnSpc>
            </a:pPr>
            <a:r>
              <a:rPr lang="ru-RU" sz="3300" smtClean="0"/>
              <a:t>Расширение чувственного опыта и представлений об окружающем мире;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ru-RU" sz="3300" smtClean="0"/>
              <a:t>Развитие навыков адаптации к новой среде;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ru-RU" sz="3300" smtClean="0"/>
              <a:t>Восполнение дефицита впечатлений.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>
          <a:xfrm>
            <a:off x="0" y="539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    Проблемы, возникающие при проведении                экскурсий для инвалидов по зрению</a:t>
            </a:r>
          </a:p>
        </p:txBody>
      </p:sp>
      <p:sp>
        <p:nvSpPr>
          <p:cNvPr id="1843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ru-RU" sz="3600" smtClean="0"/>
              <a:t> Проблема доступности экскурсионных объектов для восприятия слепых и слабовидящих людей;</a:t>
            </a:r>
          </a:p>
          <a:p>
            <a:pPr eaLnBrk="1" hangingPunct="1">
              <a:lnSpc>
                <a:spcPct val="140000"/>
              </a:lnSpc>
            </a:pPr>
            <a:r>
              <a:rPr lang="ru-RU" sz="3600" smtClean="0"/>
              <a:t> Проблема ориентировки в новом пространстве и поиска экскурсионных объектов.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72250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339725" y="4857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3A48"/>
                </a:solidFill>
              </a:rPr>
              <a:t>Адаптация экскурсий к особым потребностям людей с нарушениями </a:t>
            </a:r>
            <a:r>
              <a:rPr lang="ru-RU" b="1" smtClean="0">
                <a:solidFill>
                  <a:schemeClr val="bg1"/>
                </a:solidFill>
              </a:rPr>
              <a:t>зрения:</a:t>
            </a:r>
          </a:p>
        </p:txBody>
      </p:sp>
      <p:sp>
        <p:nvSpPr>
          <p:cNvPr id="20484" name="Подзаголовок 2"/>
          <p:cNvSpPr txBox="1">
            <a:spLocks/>
          </p:cNvSpPr>
          <p:nvPr/>
        </p:nvSpPr>
        <p:spPr bwMode="auto">
          <a:xfrm>
            <a:off x="-573088" y="6610350"/>
            <a:ext cx="17002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2048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ru-RU" sz="3600" smtClean="0"/>
              <a:t> Осмотр тактильной карты местности;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ru-RU" sz="3600" smtClean="0"/>
              <a:t> Обследование макетов экскурсионных объектов;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ru-RU" sz="3600" smtClean="0"/>
              <a:t> Тифлокомментирование.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2" name="Заголовок 1"/>
          <p:cNvSpPr>
            <a:spLocks noGrp="1"/>
          </p:cNvSpPr>
          <p:nvPr>
            <p:ph type="title"/>
          </p:nvPr>
        </p:nvSpPr>
        <p:spPr>
          <a:xfrm>
            <a:off x="-42863" y="53975"/>
            <a:ext cx="10769601" cy="132556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   Организация экскурсии:</a:t>
            </a:r>
          </a:p>
        </p:txBody>
      </p:sp>
      <p:sp>
        <p:nvSpPr>
          <p:cNvPr id="22533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225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ru-RU" smtClean="0"/>
              <a:t> Выбор локации;</a:t>
            </a:r>
          </a:p>
          <a:p>
            <a:pPr marL="0" indent="0"/>
            <a:r>
              <a:rPr lang="ru-RU" smtClean="0"/>
              <a:t> Проектирование маршрута;</a:t>
            </a:r>
          </a:p>
          <a:p>
            <a:pPr marL="0" indent="0"/>
            <a:r>
              <a:rPr lang="ru-RU" smtClean="0"/>
              <a:t> Оптимизация слухового восприятия;</a:t>
            </a:r>
          </a:p>
          <a:p>
            <a:pPr marL="0" indent="0"/>
            <a:r>
              <a:rPr lang="ru-RU" smtClean="0"/>
              <a:t> Создание тактильных карт;</a:t>
            </a:r>
          </a:p>
          <a:p>
            <a:pPr marL="0" indent="0"/>
            <a:r>
              <a:rPr lang="ru-RU" smtClean="0"/>
              <a:t> Изготовление натуралистичных макетов исторических памятников;</a:t>
            </a:r>
          </a:p>
          <a:p>
            <a:pPr marL="0" indent="0"/>
            <a:r>
              <a:rPr lang="ru-RU" smtClean="0"/>
              <a:t> Составление тифлокомментариев.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endParaRPr lang="ru-RU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>
          <a:xfrm>
            <a:off x="-28575" y="539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Оптимизация слухового восприятия</a:t>
            </a:r>
          </a:p>
        </p:txBody>
      </p:sp>
      <p:sp>
        <p:nvSpPr>
          <p:cNvPr id="24581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245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endParaRPr lang="ru-RU" sz="3600" smtClean="0"/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endParaRPr lang="ru-RU" sz="3600" smtClean="0"/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3600" smtClean="0"/>
              <a:t>Использование 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3600" smtClean="0"/>
              <a:t>радиогида</a:t>
            </a: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950" y="1468438"/>
            <a:ext cx="6678613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-28575" y="53975"/>
            <a:ext cx="10769600" cy="132556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 Требования к макетам:</a:t>
            </a:r>
          </a:p>
        </p:txBody>
      </p:sp>
      <p:sp>
        <p:nvSpPr>
          <p:cNvPr id="26628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3072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3100" dirty="0" smtClean="0"/>
              <a:t> Соблюдение пропорций реальных объектов;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3100" dirty="0" smtClean="0"/>
              <a:t> Натуралистичная окраска;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3100" dirty="0" smtClean="0"/>
              <a:t> Доступность значимых деталей для тактильного восприятия</a:t>
            </a:r>
            <a:r>
              <a:rPr lang="ru-RU" sz="3100" dirty="0"/>
              <a:t>.</a:t>
            </a:r>
            <a:endParaRPr lang="ru-RU" sz="3100" dirty="0" smtClean="0"/>
          </a:p>
          <a:p>
            <a:pPr marL="0" indent="0" eaLnBrk="1" hangingPunct="1">
              <a:lnSpc>
                <a:spcPct val="130000"/>
              </a:lnSpc>
              <a:buFont typeface="Arial" charset="0"/>
              <a:buNone/>
              <a:defRPr/>
            </a:pPr>
            <a:endParaRPr lang="ru-RU" sz="3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6875" y="920750"/>
            <a:ext cx="59467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938" y="0"/>
            <a:ext cx="12199938" cy="1420813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0" y="539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Проектирование макетов</a:t>
            </a:r>
          </a:p>
        </p:txBody>
      </p:sp>
      <p:sp>
        <p:nvSpPr>
          <p:cNvPr id="28678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286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3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938" y="6581775"/>
            <a:ext cx="12199938" cy="285750"/>
          </a:xfrm>
          <a:prstGeom prst="rect">
            <a:avLst/>
          </a:prstGeom>
          <a:solidFill>
            <a:srgbClr val="055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0" y="53975"/>
            <a:ext cx="10769600" cy="13255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bg1"/>
                </a:solidFill>
              </a:rPr>
              <a:t>Масштабирование макетов</a:t>
            </a:r>
          </a:p>
        </p:txBody>
      </p:sp>
      <p:sp>
        <p:nvSpPr>
          <p:cNvPr id="30724" name="Подзаголовок 2"/>
          <p:cNvSpPr txBox="1">
            <a:spLocks/>
          </p:cNvSpPr>
          <p:nvPr/>
        </p:nvSpPr>
        <p:spPr bwMode="auto">
          <a:xfrm>
            <a:off x="569913" y="6570663"/>
            <a:ext cx="1700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rgbClr val="FFFFFF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30725" name="Объект 2"/>
          <p:cNvSpPr>
            <a:spLocks noGrp="1"/>
          </p:cNvSpPr>
          <p:nvPr>
            <p:ph idx="1"/>
          </p:nvPr>
        </p:nvSpPr>
        <p:spPr>
          <a:xfrm>
            <a:off x="709613" y="1825625"/>
            <a:ext cx="11185525" cy="435133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3200" b="1" smtClean="0"/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2763" y="1489075"/>
            <a:ext cx="3736975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238" y="1581150"/>
            <a:ext cx="6062662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5"/>
          <p:cNvSpPr txBox="1">
            <a:spLocks noChangeArrowheads="1"/>
          </p:cNvSpPr>
          <p:nvPr/>
        </p:nvSpPr>
        <p:spPr bwMode="auto">
          <a:xfrm>
            <a:off x="984250" y="6127750"/>
            <a:ext cx="2033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Масштаб 1:200 см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227</Words>
  <Application>Microsoft Office PowerPoint</Application>
  <PresentationFormat>Произвольный</PresentationFormat>
  <Paragraphs>73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 Light</vt:lpstr>
      <vt:lpstr>Calibri</vt:lpstr>
      <vt:lpstr>Times New Roman</vt:lpstr>
      <vt:lpstr>Тема Office</vt:lpstr>
      <vt:lpstr>Особенности организации и проведения специальных и инклюзивных экскурсий для людей с глубокими нарушениями зрения</vt:lpstr>
      <vt:lpstr>Значение экскурсий для слепых и слабовидящих людей </vt:lpstr>
      <vt:lpstr>    Проблемы, возникающие при проведении                экскурсий для инвалидов по зрению</vt:lpstr>
      <vt:lpstr>Адаптация экскурсий к особым потребностям людей с нарушениями зрения:</vt:lpstr>
      <vt:lpstr>   Организация экскурсии:</vt:lpstr>
      <vt:lpstr>Оптимизация слухового восприятия</vt:lpstr>
      <vt:lpstr> Требования к макетам:</vt:lpstr>
      <vt:lpstr>Проектирование макетов</vt:lpstr>
      <vt:lpstr>Масштабирование макетов</vt:lpstr>
      <vt:lpstr> Требования к тактильным картам:</vt:lpstr>
      <vt:lpstr>Технологии изготовления макетов</vt:lpstr>
      <vt:lpstr>Технологии создания тактильных карт</vt:lpstr>
      <vt:lpstr>Осязательное обследование макетов и тактильной карты</vt:lpstr>
      <vt:lpstr>Правила составления тифлокомментария: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Пользователь Windows</dc:creator>
  <cp:lastModifiedBy>Алексей</cp:lastModifiedBy>
  <cp:revision>191</cp:revision>
  <dcterms:created xsi:type="dcterms:W3CDTF">2019-12-25T11:02:27Z</dcterms:created>
  <dcterms:modified xsi:type="dcterms:W3CDTF">2023-04-28T07:15:15Z</dcterms:modified>
</cp:coreProperties>
</file>