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305" r:id="rId2"/>
    <p:sldId id="257" r:id="rId3"/>
    <p:sldId id="258" r:id="rId4"/>
    <p:sldId id="286" r:id="rId5"/>
    <p:sldId id="287" r:id="rId6"/>
    <p:sldId id="289" r:id="rId7"/>
    <p:sldId id="265" r:id="rId8"/>
    <p:sldId id="293" r:id="rId9"/>
    <p:sldId id="269" r:id="rId10"/>
    <p:sldId id="295" r:id="rId11"/>
    <p:sldId id="296" r:id="rId12"/>
    <p:sldId id="298" r:id="rId13"/>
    <p:sldId id="299" r:id="rId14"/>
    <p:sldId id="300" r:id="rId15"/>
    <p:sldId id="301" r:id="rId16"/>
    <p:sldId id="302" r:id="rId17"/>
    <p:sldId id="303" r:id="rId18"/>
    <p:sldId id="304" r:id="rId19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Федорцова Надежда Борисовна" initials="ФНБ" lastIdx="13" clrIdx="0">
    <p:extLst>
      <p:ext uri="{19B8F6BF-5375-455C-9EA6-DF929625EA0E}">
        <p15:presenceInfo xmlns:p15="http://schemas.microsoft.com/office/powerpoint/2012/main" userId="Федорцова Надежда Борисовна" providerId="None"/>
      </p:ext>
    </p:extLst>
  </p:cmAuthor>
  <p:cmAuthor id="2" name="Фроликова Дарья Сергеевна" initials="ФДС" lastIdx="5" clrIdx="1">
    <p:extLst>
      <p:ext uri="{19B8F6BF-5375-455C-9EA6-DF929625EA0E}">
        <p15:presenceInfo xmlns:p15="http://schemas.microsoft.com/office/powerpoint/2012/main" userId="S-1-5-21-2734858679-1761669737-1885829517-7316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929"/>
    <a:srgbClr val="F2E9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866" autoAdjust="0"/>
  </p:normalViewPr>
  <p:slideViewPr>
    <p:cSldViewPr>
      <p:cViewPr varScale="1">
        <p:scale>
          <a:sx n="56" d="100"/>
          <a:sy n="56" d="100"/>
        </p:scale>
        <p:origin x="127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971AC-CF3C-4388-B2AC-C5175DF5DF7B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C81B9-EF9C-46C9-97F5-54A9EFA16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07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berbank.ru/ru/person/specialbank/sberbank_blind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sberbank.ru/ru/person/specialbank/deafday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C81B9-EF9C-46C9-97F5-54A9EFA16D7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8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u="none" dirty="0" smtClean="0"/>
              <a:t>В Сбербанке</a:t>
            </a:r>
            <a:r>
              <a:rPr lang="ru-RU" u="none" baseline="0" dirty="0" smtClean="0"/>
              <a:t> существует команда «Особенный банк», сотрудники которой занимаются адаптацией каналов банка для клиентов с различными степенями нарушения слуха, зрения и опорно-двигательного аппарата, а также пожилых людей. </a:t>
            </a:r>
          </a:p>
          <a:p>
            <a:endParaRPr lang="ru-RU" u="none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C81B9-EF9C-46C9-97F5-54A9EFA16D7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166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Данные на 11.2020 :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 офисов </a:t>
            </a:r>
            <a:r>
              <a:rPr lang="ru-RU" dirty="0" smtClean="0">
                <a:latin typeface="SeroPro"/>
              </a:rPr>
              <a:t>доступны для людей на колясках</a:t>
            </a:r>
          </a:p>
          <a:p>
            <a:endParaRPr lang="ru-RU" dirty="0" smtClean="0">
              <a:latin typeface="SeroPro"/>
            </a:endParaRPr>
          </a:p>
          <a:p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55% банкоматов </a:t>
            </a:r>
            <a:r>
              <a:rPr lang="ru-RU" dirty="0" smtClean="0">
                <a:latin typeface="SeroPro"/>
              </a:rPr>
              <a:t>доступны для незрячих</a:t>
            </a:r>
          </a:p>
          <a:p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Многие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офисы банка оборудованы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индукционными петлями в ВСП.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C81B9-EF9C-46C9-97F5-54A9EFA16D7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473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6 тысяч офисов</a:t>
            </a:r>
          </a:p>
          <a:p>
            <a:r>
              <a:rPr lang="ru-RU" dirty="0" smtClean="0"/>
              <a:t>по данным на 11.2020</a:t>
            </a:r>
          </a:p>
          <a:p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Знаете ли вы, что сотрудник офиса в любой момент может организовать для вас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видеозвонок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сурдопереводчиком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 своем рабочем планшете?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Так, втроем, вы сможете комфортно обсудить все вопросы . Услуга доступна в 6 тысячах офисов Сбербанка. Для клиентов она бесплатна.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Переводчики русского жестового языка – это сотрудники банка. С ними можно безопасно обсуждать любые вопросы, касающиеся ваших финансов. Они хранят банковскую тайну.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b="1" dirty="0" smtClean="0"/>
              <a:t>Комментарий</a:t>
            </a:r>
            <a:r>
              <a:rPr lang="ru-RU" b="1" baseline="0" dirty="0" smtClean="0"/>
              <a:t> для подготовки спикера: </a:t>
            </a:r>
            <a:r>
              <a:rPr lang="ru-RU" dirty="0" smtClean="0"/>
              <a:t>Тут можно продемонстрировать услугу, если аудитория и ваши технические возможности</a:t>
            </a:r>
            <a:r>
              <a:rPr lang="ru-RU" baseline="0" dirty="0" smtClean="0"/>
              <a:t> позволяют.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C81B9-EF9C-46C9-97F5-54A9EFA16D7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083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sz="1200" dirty="0" smtClean="0">
                <a:latin typeface="Century Gothic" panose="020B0502020202020204" pitchFamily="34" charset="0"/>
              </a:rPr>
              <a:t>Чтобы общение с банком для вас было удобно, Нам важно знать, кому полезен </a:t>
            </a:r>
            <a:r>
              <a:rPr lang="ru-RU" sz="1200" dirty="0" err="1" smtClean="0">
                <a:latin typeface="Century Gothic" panose="020B0502020202020204" pitchFamily="34" charset="0"/>
              </a:rPr>
              <a:t>сурдопереводчик</a:t>
            </a:r>
            <a:r>
              <a:rPr lang="ru-RU" sz="1200" dirty="0" smtClean="0">
                <a:latin typeface="Century Gothic" panose="020B0502020202020204" pitchFamily="34" charset="0"/>
              </a:rPr>
              <a:t> в офисе, пандус при входе или банкомат с </a:t>
            </a:r>
            <a:r>
              <a:rPr lang="ru-RU" sz="1200" dirty="0" err="1" smtClean="0">
                <a:latin typeface="Century Gothic" panose="020B0502020202020204" pitchFamily="34" charset="0"/>
              </a:rPr>
              <a:t>аудиорежимом</a:t>
            </a:r>
            <a:r>
              <a:rPr lang="ru-RU" sz="1200" dirty="0" smtClean="0">
                <a:latin typeface="Century Gothic" panose="020B0502020202020204" pitchFamily="34" charset="0"/>
              </a:rPr>
              <a:t>. </a:t>
            </a:r>
          </a:p>
          <a:p>
            <a:pPr>
              <a:spcAft>
                <a:spcPts val="0"/>
              </a:spcAft>
            </a:pPr>
            <a:endParaRPr lang="ru-RU" sz="1200" dirty="0" smtClean="0">
              <a:latin typeface="Century Gothic" panose="020B0502020202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1200" dirty="0" smtClean="0">
                <a:latin typeface="Century Gothic" panose="020B0502020202020204" pitchFamily="34" charset="0"/>
              </a:rPr>
              <a:t>Пожалуйста, сообщите о своих </a:t>
            </a:r>
            <a:r>
              <a:rPr lang="ru-RU" sz="1200" smtClean="0">
                <a:latin typeface="Century Gothic" panose="020B0502020202020204" pitchFamily="34" charset="0"/>
              </a:rPr>
              <a:t>специальных </a:t>
            </a:r>
            <a:r>
              <a:rPr lang="ru-RU" sz="1200" smtClean="0">
                <a:latin typeface="Century Gothic" panose="020B0502020202020204" pitchFamily="34" charset="0"/>
              </a:rPr>
              <a:t>потребностях</a:t>
            </a:r>
            <a:endParaRPr lang="ru-RU" sz="1200" dirty="0" smtClean="0">
              <a:latin typeface="Century Gothic" panose="020B0502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C81B9-EF9C-46C9-97F5-54A9EFA16D7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763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effectLst/>
              </a:rPr>
              <a:t>Этот проект — часть спецпроекта о финансовой грамотности для людей с инвалидностью </a:t>
            </a:r>
            <a:r>
              <a:rPr lang="ru-RU" dirty="0" smtClean="0">
                <a:effectLst/>
                <a:hlinkClick r:id="rId3"/>
              </a:rPr>
              <a:t>#ФинансыДоступно</a:t>
            </a:r>
            <a:endParaRPr lang="ru-RU" dirty="0" smtClean="0">
              <a:effectLst/>
            </a:endParaRPr>
          </a:p>
          <a:p>
            <a:r>
              <a:rPr lang="ru-RU" sz="1200" dirty="0" smtClean="0"/>
              <a:t>Создан к 29 сентября – Дню глухих. 4, 5 млн чел. – просмотров</a:t>
            </a:r>
          </a:p>
          <a:p>
            <a:r>
              <a:rPr lang="ru-RU" sz="1200" dirty="0" smtClean="0"/>
              <a:t>Размещен</a:t>
            </a:r>
            <a:r>
              <a:rPr lang="ru-RU" sz="1200" baseline="0" dirty="0" smtClean="0"/>
              <a:t> в на сайте Сбера, ВОГ и в соцсетях</a:t>
            </a:r>
            <a:endParaRPr lang="ru-RU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 роликов на жестовом языке о банковских сервисах и финансах, чтобы помочь людям с нарушением слуха безопасно и эффективно управлять своими деньгами.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Мы сделали это вместе с неслышащими экспертами и сурдопереводчиками Сбера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ПРОМО РОЛИК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https://www.youtube.com/watch?v=JLxDy2TFas8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hlinkClick r:id="rId4"/>
              </a:rPr>
              <a:t>https://www.sberbank.ru/ru/person/specialbank/deafday</a:t>
            </a:r>
            <a:endParaRPr lang="ru-RU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CF881-EB52-4C09-B0B9-496FBDE8FC1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236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C81B9-EF9C-46C9-97F5-54A9EFA16D7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144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18415">
              <a:lnSpc>
                <a:spcPct val="101000"/>
              </a:lnSpc>
              <a:spcBef>
                <a:spcPts val="95"/>
              </a:spcBef>
            </a:pPr>
            <a:r>
              <a:rPr lang="ru-RU" sz="1200" dirty="0" smtClean="0">
                <a:latin typeface="Arial"/>
                <a:cs typeface="Arial"/>
              </a:rPr>
              <a:t>Если</a:t>
            </a:r>
            <a:r>
              <a:rPr lang="ru-RU" sz="1200" baseline="0" dirty="0" smtClean="0">
                <a:latin typeface="Arial"/>
                <a:cs typeface="Arial"/>
              </a:rPr>
              <a:t> среди аудитории есть слабослышащие, то можно на словах рассказать о способе звонка в банк </a:t>
            </a:r>
            <a:r>
              <a:rPr lang="ru-RU" sz="1200" dirty="0" smtClean="0">
                <a:latin typeface="Arial"/>
                <a:cs typeface="Arial"/>
              </a:rPr>
              <a:t>с </a:t>
            </a:r>
            <a:r>
              <a:rPr lang="ru-RU" sz="1200" spc="20" dirty="0" smtClean="0">
                <a:latin typeface="Arial"/>
                <a:cs typeface="Arial"/>
              </a:rPr>
              <a:t>мобильного </a:t>
            </a:r>
            <a:r>
              <a:rPr lang="ru-RU" sz="1200" spc="-25" dirty="0" smtClean="0">
                <a:latin typeface="Arial"/>
                <a:cs typeface="Arial"/>
              </a:rPr>
              <a:t>телефона на 900,</a:t>
            </a:r>
            <a:r>
              <a:rPr lang="ru-RU" sz="1200" spc="-114" dirty="0" smtClean="0">
                <a:latin typeface="Arial"/>
                <a:cs typeface="Arial"/>
              </a:rPr>
              <a:t> </a:t>
            </a:r>
            <a:r>
              <a:rPr lang="ru-RU" sz="1200" spc="50" dirty="0" smtClean="0">
                <a:latin typeface="Arial"/>
                <a:cs typeface="Arial"/>
              </a:rPr>
              <a:t>звонки  </a:t>
            </a:r>
            <a:r>
              <a:rPr lang="ru-RU" sz="1200" spc="40" dirty="0" smtClean="0">
                <a:latin typeface="Arial"/>
                <a:cs typeface="Arial"/>
              </a:rPr>
              <a:t>по </a:t>
            </a:r>
            <a:r>
              <a:rPr lang="ru-RU" sz="1200" spc="10" dirty="0" smtClean="0">
                <a:latin typeface="Arial"/>
                <a:cs typeface="Arial"/>
              </a:rPr>
              <a:t>России</a:t>
            </a:r>
            <a:r>
              <a:rPr lang="ru-RU" sz="1200" spc="-100" dirty="0" smtClean="0">
                <a:latin typeface="Arial"/>
                <a:cs typeface="Arial"/>
              </a:rPr>
              <a:t> </a:t>
            </a:r>
            <a:r>
              <a:rPr lang="ru-RU" sz="1200" spc="-10" dirty="0" smtClean="0">
                <a:latin typeface="Arial"/>
                <a:cs typeface="Arial"/>
              </a:rPr>
              <a:t>бесплатные</a:t>
            </a:r>
            <a:endParaRPr lang="ru-RU" sz="120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lang="ru-RU" sz="2400" b="1" spc="-125" dirty="0" smtClean="0">
                <a:solidFill>
                  <a:srgbClr val="21A038"/>
                </a:solidFill>
                <a:latin typeface="Trebuchet MS"/>
                <a:cs typeface="Trebuchet MS"/>
              </a:rPr>
              <a:t>+7 </a:t>
            </a:r>
            <a:r>
              <a:rPr lang="ru-RU" sz="2400" b="1" spc="35" dirty="0" smtClean="0">
                <a:solidFill>
                  <a:srgbClr val="21A038"/>
                </a:solidFill>
                <a:latin typeface="Trebuchet MS"/>
                <a:cs typeface="Trebuchet MS"/>
              </a:rPr>
              <a:t>495</a:t>
            </a:r>
            <a:r>
              <a:rPr lang="ru-RU" sz="2400" b="1" spc="-150" dirty="0" smtClean="0">
                <a:solidFill>
                  <a:srgbClr val="21A038"/>
                </a:solidFill>
                <a:latin typeface="Trebuchet MS"/>
                <a:cs typeface="Trebuchet MS"/>
              </a:rPr>
              <a:t> </a:t>
            </a:r>
            <a:r>
              <a:rPr lang="ru-RU" sz="2400" b="1" spc="30" dirty="0" smtClean="0">
                <a:solidFill>
                  <a:srgbClr val="21A038"/>
                </a:solidFill>
                <a:latin typeface="Trebuchet MS"/>
                <a:cs typeface="Trebuchet MS"/>
              </a:rPr>
              <a:t>500-55-50</a:t>
            </a:r>
            <a:endParaRPr lang="ru-RU" sz="2400" dirty="0" smtClean="0">
              <a:latin typeface="Trebuchet MS"/>
              <a:cs typeface="Trebuchet MS"/>
            </a:endParaRPr>
          </a:p>
          <a:p>
            <a:pPr marL="12700" marR="264160">
              <a:lnSpc>
                <a:spcPct val="101000"/>
              </a:lnSpc>
              <a:spcBef>
                <a:spcPts val="170"/>
              </a:spcBef>
            </a:pPr>
            <a:r>
              <a:rPr lang="ru-RU" sz="1200" spc="30" dirty="0" smtClean="0">
                <a:latin typeface="Arial"/>
                <a:cs typeface="Arial"/>
              </a:rPr>
              <a:t>Для </a:t>
            </a:r>
            <a:r>
              <a:rPr lang="ru-RU" sz="1200" spc="40" dirty="0" smtClean="0">
                <a:latin typeface="Arial"/>
                <a:cs typeface="Arial"/>
              </a:rPr>
              <a:t>звонков из </a:t>
            </a:r>
            <a:r>
              <a:rPr lang="ru-RU" sz="1200" spc="15" dirty="0" smtClean="0">
                <a:latin typeface="Arial"/>
                <a:cs typeface="Arial"/>
              </a:rPr>
              <a:t>любой</a:t>
            </a:r>
            <a:r>
              <a:rPr lang="ru-RU" sz="1200" spc="-265" dirty="0" smtClean="0">
                <a:latin typeface="Arial"/>
                <a:cs typeface="Arial"/>
              </a:rPr>
              <a:t> </a:t>
            </a:r>
            <a:r>
              <a:rPr lang="ru-RU" sz="1200" spc="40" dirty="0" smtClean="0">
                <a:latin typeface="Arial"/>
                <a:cs typeface="Arial"/>
              </a:rPr>
              <a:t>точки  </a:t>
            </a:r>
            <a:r>
              <a:rPr lang="ru-RU" sz="1200" spc="15" dirty="0" smtClean="0">
                <a:latin typeface="Arial"/>
                <a:cs typeface="Arial"/>
              </a:rPr>
              <a:t>мира, </a:t>
            </a:r>
            <a:r>
              <a:rPr lang="ru-RU" sz="1200" spc="40" dirty="0" smtClean="0">
                <a:latin typeface="Arial"/>
                <a:cs typeface="Arial"/>
              </a:rPr>
              <a:t>по </a:t>
            </a:r>
            <a:r>
              <a:rPr lang="ru-RU" sz="1200" spc="-35" dirty="0" smtClean="0">
                <a:latin typeface="Arial"/>
                <a:cs typeface="Arial"/>
              </a:rPr>
              <a:t>тарифам</a:t>
            </a:r>
            <a:r>
              <a:rPr lang="ru-RU" sz="1200" spc="-185" dirty="0" smtClean="0">
                <a:latin typeface="Arial"/>
                <a:cs typeface="Arial"/>
              </a:rPr>
              <a:t> </a:t>
            </a:r>
            <a:r>
              <a:rPr lang="ru-RU" sz="1200" spc="10" dirty="0" smtClean="0">
                <a:latin typeface="Arial"/>
                <a:cs typeface="Arial"/>
              </a:rPr>
              <a:t>оператора</a:t>
            </a:r>
            <a:endParaRPr lang="ru-RU" sz="1200" dirty="0">
              <a:latin typeface="Arial"/>
              <a:cs typeface="Arial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C81B9-EF9C-46C9-97F5-54A9EFA16D7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258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C81B9-EF9C-46C9-97F5-54A9EFA16D7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550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http://75D34CD26FA1C2A97224470C562C5F06.dms.sberbank.ru/75D34CD26FA1C2A97224470C562C5F06-E39FE9025985BC2B8E7203DA63BB438D-1215AF525220B2ACA4DD14BB7493F468/1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http://75D34CD26FA1C2A97224470C562C5F06.dms.sberbank.ru/75D34CD26FA1C2A97224470C562C5F06-E39FE9025985BC2B8E7203DA63BB438D-1215AF525220B2ACA4DD14BB7493F468/1.png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http://75D34CD26FA1C2A97224470C562C5F06.dms.sberbank.ru/75D34CD26FA1C2A97224470C562C5F06-E39FE9025985BC2B8E7203DA63BB438D-1215AF525220B2ACA4DD14BB7493F468/1.png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http://75D34CD26FA1C2A97224470C562C5F06.dms.sberbank.ru/75D34CD26FA1C2A97224470C562C5F06-E39FE9025985BC2B8E7203DA63BB438D-1215AF525220B2ACA4DD14BB7493F468/1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http://75D34CD26FA1C2A97224470C562C5F06.dms.sberbank.ru/75D34CD26FA1C2A97224470C562C5F06-E39FE9025985BC2B8E7203DA63BB438D-1215AF525220B2ACA4DD14BB7493F468/1.png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http://75D34CD26FA1C2A97224470C562C5F06.dms.sberbank.ru/75D34CD26FA1C2A97224470C562C5F06-E39FE9025985BC2B8E7203DA63BB438D-1215AF525220B2ACA4DD14BB7493F468/1.png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93" y="0"/>
            <a:ext cx="486420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7299" y="343179"/>
            <a:ext cx="1150375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Особенный </a:t>
            </a:r>
            <a:r>
              <a:rPr spc="30" dirty="0"/>
              <a:t>банк </a:t>
            </a:r>
            <a:r>
              <a:rPr dirty="0"/>
              <a:t>для </a:t>
            </a:r>
            <a:r>
              <a:rPr spc="10" dirty="0"/>
              <a:t>особенных</a:t>
            </a:r>
            <a:r>
              <a:rPr spc="80" dirty="0"/>
              <a:t> </a:t>
            </a:r>
            <a:r>
              <a:rPr spc="25" dirty="0"/>
              <a:t>клиентов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6DB16A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  <p:pic>
        <p:nvPicPr>
          <p:cNvPr id="7" name="Рисунок 6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3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6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Особенный </a:t>
            </a:r>
            <a:r>
              <a:rPr spc="30" dirty="0"/>
              <a:t>банк </a:t>
            </a:r>
            <a:r>
              <a:rPr dirty="0"/>
              <a:t>для </a:t>
            </a:r>
            <a:r>
              <a:rPr spc="10" dirty="0"/>
              <a:t>особенных</a:t>
            </a:r>
            <a:r>
              <a:rPr spc="80" dirty="0"/>
              <a:t> </a:t>
            </a:r>
            <a:r>
              <a:rPr spc="25" dirty="0"/>
              <a:t>клиентов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6DB16A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  <p:pic>
        <p:nvPicPr>
          <p:cNvPr id="7" name="Рисунок 6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8" name="Рисунок 7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9" name="Рисунок 8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0" name="Рисунок 9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1" name="Рисунок 10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6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812098" y="1670151"/>
            <a:ext cx="2964179" cy="4202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Особенный </a:t>
            </a:r>
            <a:r>
              <a:rPr spc="30" dirty="0"/>
              <a:t>банк </a:t>
            </a:r>
            <a:r>
              <a:rPr dirty="0"/>
              <a:t>для </a:t>
            </a:r>
            <a:r>
              <a:rPr spc="10" dirty="0"/>
              <a:t>особенных</a:t>
            </a:r>
            <a:r>
              <a:rPr spc="80" dirty="0"/>
              <a:t> </a:t>
            </a:r>
            <a:r>
              <a:rPr spc="25" dirty="0"/>
              <a:t>клиентов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6DB16A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  <p:pic>
        <p:nvPicPr>
          <p:cNvPr id="8" name="Рисунок 7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9" name="Рисунок 8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0" name="Рисунок 9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3192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6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Особенный </a:t>
            </a:r>
            <a:r>
              <a:rPr spc="30" dirty="0"/>
              <a:t>банк </a:t>
            </a:r>
            <a:r>
              <a:rPr dirty="0"/>
              <a:t>для </a:t>
            </a:r>
            <a:r>
              <a:rPr spc="10" dirty="0"/>
              <a:t>особенных</a:t>
            </a:r>
            <a:r>
              <a:rPr spc="80" dirty="0"/>
              <a:t> </a:t>
            </a:r>
            <a:r>
              <a:rPr spc="25" dirty="0"/>
              <a:t>клиентов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6DB16A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  <p:pic>
        <p:nvPicPr>
          <p:cNvPr id="6" name="Рисунок 5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3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7" name="Рисунок 6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3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8" name="Рисунок 7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3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Особенный </a:t>
            </a:r>
            <a:r>
              <a:rPr spc="30" dirty="0"/>
              <a:t>банк </a:t>
            </a:r>
            <a:r>
              <a:rPr dirty="0"/>
              <a:t>для </a:t>
            </a:r>
            <a:r>
              <a:rPr spc="10" dirty="0"/>
              <a:t>особенных</a:t>
            </a:r>
            <a:r>
              <a:rPr spc="80" dirty="0"/>
              <a:t> </a:t>
            </a:r>
            <a:r>
              <a:rPr spc="25" dirty="0"/>
              <a:t>клиентов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6DB16A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  <p:pic>
        <p:nvPicPr>
          <p:cNvPr id="5" name="Рисунок 4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6" name="Рисунок 5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3" name="Рисунок 2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4" name="Рисунок 3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5" name="Рисунок 4" descr="http://75D34CD26FA1C2A97224470C562C5F06.dms.sberbank.ru/75D34CD26FA1C2A97224470C562C5F06-E39FE9025985BC2B8E7203DA63BB438D-1215AF525220B2ACA4DD14BB7493F468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87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6699" y="1635236"/>
            <a:ext cx="11204950" cy="2490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6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3299" y="2020265"/>
            <a:ext cx="11071750" cy="348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7300" y="6498354"/>
            <a:ext cx="1867535" cy="1339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Особенный </a:t>
            </a:r>
            <a:r>
              <a:rPr spc="30" dirty="0"/>
              <a:t>банк </a:t>
            </a:r>
            <a:r>
              <a:rPr dirty="0"/>
              <a:t>для </a:t>
            </a:r>
            <a:r>
              <a:rPr spc="10" dirty="0"/>
              <a:t>особенных</a:t>
            </a:r>
            <a:r>
              <a:rPr spc="80" dirty="0"/>
              <a:t> </a:t>
            </a:r>
            <a:r>
              <a:rPr spc="25" dirty="0"/>
              <a:t>клиентов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78005" y="6498353"/>
            <a:ext cx="293370" cy="2425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0" i="0">
                <a:solidFill>
                  <a:srgbClr val="6DB16A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jp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13.png"/><Relationship Id="rId12" Type="http://schemas.openxmlformats.org/officeDocument/2006/relationships/image" Target="../media/image3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34.jpg"/><Relationship Id="rId5" Type="http://schemas.openxmlformats.org/officeDocument/2006/relationships/image" Target="../media/image11.png"/><Relationship Id="rId10" Type="http://schemas.openxmlformats.org/officeDocument/2006/relationships/image" Target="../media/image33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berbank.ru/ru/person/specialbank/deafday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0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14.png"/><Relationship Id="rId5" Type="http://schemas.openxmlformats.org/officeDocument/2006/relationships/image" Target="../media/image52.png"/><Relationship Id="rId10" Type="http://schemas.openxmlformats.org/officeDocument/2006/relationships/image" Target="../media/image13.png"/><Relationship Id="rId4" Type="http://schemas.openxmlformats.org/officeDocument/2006/relationships/image" Target="../media/image51.png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56.png"/><Relationship Id="rId4" Type="http://schemas.openxmlformats.org/officeDocument/2006/relationships/image" Target="../media/image11.png"/><Relationship Id="rId9" Type="http://schemas.openxmlformats.org/officeDocument/2006/relationships/image" Target="../media/image55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59.png"/><Relationship Id="rId5" Type="http://schemas.openxmlformats.org/officeDocument/2006/relationships/image" Target="../media/image12.png"/><Relationship Id="rId10" Type="http://schemas.openxmlformats.org/officeDocument/2006/relationships/image" Target="../media/image58.jpg"/><Relationship Id="rId4" Type="http://schemas.openxmlformats.org/officeDocument/2006/relationships/image" Target="../media/image11.png"/><Relationship Id="rId9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gif"/><Relationship Id="rId3" Type="http://schemas.openxmlformats.org/officeDocument/2006/relationships/image" Target="../media/image61.png"/><Relationship Id="rId7" Type="http://schemas.openxmlformats.org/officeDocument/2006/relationships/image" Target="../media/image6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hyperlink" Target="https://www.sberbank.ru/dl/jc/index.html?linkname=fraud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360006" y="487019"/>
            <a:ext cx="1649095" cy="448945"/>
          </a:xfrm>
          <a:custGeom>
            <a:avLst/>
            <a:gdLst/>
            <a:ahLst/>
            <a:cxnLst/>
            <a:rect l="l" t="t" r="r" b="b"/>
            <a:pathLst>
              <a:path w="1649095" h="448944">
                <a:moveTo>
                  <a:pt x="428980" y="131851"/>
                </a:moveTo>
                <a:lnTo>
                  <a:pt x="423214" y="120078"/>
                </a:lnTo>
                <a:lnTo>
                  <a:pt x="416788" y="108712"/>
                </a:lnTo>
                <a:lnTo>
                  <a:pt x="409740" y="97751"/>
                </a:lnTo>
                <a:lnTo>
                  <a:pt x="402082" y="87236"/>
                </a:lnTo>
                <a:lnTo>
                  <a:pt x="224459" y="218147"/>
                </a:lnTo>
                <a:lnTo>
                  <a:pt x="139001" y="164579"/>
                </a:lnTo>
                <a:lnTo>
                  <a:pt x="139001" y="229019"/>
                </a:lnTo>
                <a:lnTo>
                  <a:pt x="224459" y="282587"/>
                </a:lnTo>
                <a:lnTo>
                  <a:pt x="428980" y="131851"/>
                </a:lnTo>
                <a:close/>
              </a:path>
              <a:path w="1649095" h="448944">
                <a:moveTo>
                  <a:pt x="448932" y="224472"/>
                </a:moveTo>
                <a:lnTo>
                  <a:pt x="448691" y="214236"/>
                </a:lnTo>
                <a:lnTo>
                  <a:pt x="448017" y="204114"/>
                </a:lnTo>
                <a:lnTo>
                  <a:pt x="446887" y="194119"/>
                </a:lnTo>
                <a:lnTo>
                  <a:pt x="445338" y="184251"/>
                </a:lnTo>
                <a:lnTo>
                  <a:pt x="397014" y="219862"/>
                </a:lnTo>
                <a:lnTo>
                  <a:pt x="397078" y="224472"/>
                </a:lnTo>
                <a:lnTo>
                  <a:pt x="390893" y="270319"/>
                </a:lnTo>
                <a:lnTo>
                  <a:pt x="373468" y="311531"/>
                </a:lnTo>
                <a:lnTo>
                  <a:pt x="346456" y="346481"/>
                </a:lnTo>
                <a:lnTo>
                  <a:pt x="311505" y="373494"/>
                </a:lnTo>
                <a:lnTo>
                  <a:pt x="270294" y="390918"/>
                </a:lnTo>
                <a:lnTo>
                  <a:pt x="224459" y="397090"/>
                </a:lnTo>
                <a:lnTo>
                  <a:pt x="178625" y="390918"/>
                </a:lnTo>
                <a:lnTo>
                  <a:pt x="137401" y="373494"/>
                </a:lnTo>
                <a:lnTo>
                  <a:pt x="102450" y="346481"/>
                </a:lnTo>
                <a:lnTo>
                  <a:pt x="75438" y="311531"/>
                </a:lnTo>
                <a:lnTo>
                  <a:pt x="58013" y="270319"/>
                </a:lnTo>
                <a:lnTo>
                  <a:pt x="51841" y="224472"/>
                </a:lnTo>
                <a:lnTo>
                  <a:pt x="58013" y="178638"/>
                </a:lnTo>
                <a:lnTo>
                  <a:pt x="75438" y="137426"/>
                </a:lnTo>
                <a:lnTo>
                  <a:pt x="102450" y="102476"/>
                </a:lnTo>
                <a:lnTo>
                  <a:pt x="137401" y="75463"/>
                </a:lnTo>
                <a:lnTo>
                  <a:pt x="178625" y="58039"/>
                </a:lnTo>
                <a:lnTo>
                  <a:pt x="224459" y="51854"/>
                </a:lnTo>
                <a:lnTo>
                  <a:pt x="250977" y="53898"/>
                </a:lnTo>
                <a:lnTo>
                  <a:pt x="276250" y="59791"/>
                </a:lnTo>
                <a:lnTo>
                  <a:pt x="299948" y="69265"/>
                </a:lnTo>
                <a:lnTo>
                  <a:pt x="321779" y="81978"/>
                </a:lnTo>
                <a:lnTo>
                  <a:pt x="365442" y="49809"/>
                </a:lnTo>
                <a:lnTo>
                  <a:pt x="334657" y="28892"/>
                </a:lnTo>
                <a:lnTo>
                  <a:pt x="300520" y="13233"/>
                </a:lnTo>
                <a:lnTo>
                  <a:pt x="263588" y="3403"/>
                </a:lnTo>
                <a:lnTo>
                  <a:pt x="224459" y="0"/>
                </a:lnTo>
                <a:lnTo>
                  <a:pt x="179222" y="4572"/>
                </a:lnTo>
                <a:lnTo>
                  <a:pt x="137083" y="17640"/>
                </a:lnTo>
                <a:lnTo>
                  <a:pt x="98958" y="38341"/>
                </a:lnTo>
                <a:lnTo>
                  <a:pt x="65735" y="65747"/>
                </a:lnTo>
                <a:lnTo>
                  <a:pt x="38328" y="98971"/>
                </a:lnTo>
                <a:lnTo>
                  <a:pt x="17627" y="137096"/>
                </a:lnTo>
                <a:lnTo>
                  <a:pt x="4559" y="179235"/>
                </a:lnTo>
                <a:lnTo>
                  <a:pt x="0" y="224472"/>
                </a:lnTo>
                <a:lnTo>
                  <a:pt x="4559" y="269709"/>
                </a:lnTo>
                <a:lnTo>
                  <a:pt x="17627" y="311848"/>
                </a:lnTo>
                <a:lnTo>
                  <a:pt x="38328" y="349973"/>
                </a:lnTo>
                <a:lnTo>
                  <a:pt x="65735" y="383197"/>
                </a:lnTo>
                <a:lnTo>
                  <a:pt x="98958" y="410616"/>
                </a:lnTo>
                <a:lnTo>
                  <a:pt x="137083" y="431304"/>
                </a:lnTo>
                <a:lnTo>
                  <a:pt x="179222" y="444385"/>
                </a:lnTo>
                <a:lnTo>
                  <a:pt x="224459" y="448945"/>
                </a:lnTo>
                <a:lnTo>
                  <a:pt x="269697" y="444385"/>
                </a:lnTo>
                <a:lnTo>
                  <a:pt x="311835" y="431304"/>
                </a:lnTo>
                <a:lnTo>
                  <a:pt x="349961" y="410616"/>
                </a:lnTo>
                <a:lnTo>
                  <a:pt x="383184" y="383197"/>
                </a:lnTo>
                <a:lnTo>
                  <a:pt x="410591" y="349973"/>
                </a:lnTo>
                <a:lnTo>
                  <a:pt x="431292" y="311848"/>
                </a:lnTo>
                <a:lnTo>
                  <a:pt x="444360" y="269709"/>
                </a:lnTo>
                <a:lnTo>
                  <a:pt x="448932" y="224472"/>
                </a:lnTo>
                <a:close/>
              </a:path>
              <a:path w="1649095" h="448944">
                <a:moveTo>
                  <a:pt x="831456" y="321779"/>
                </a:moveTo>
                <a:lnTo>
                  <a:pt x="793737" y="293992"/>
                </a:lnTo>
                <a:lnTo>
                  <a:pt x="780821" y="301053"/>
                </a:lnTo>
                <a:lnTo>
                  <a:pt x="769188" y="306501"/>
                </a:lnTo>
                <a:lnTo>
                  <a:pt x="756805" y="310451"/>
                </a:lnTo>
                <a:lnTo>
                  <a:pt x="743851" y="312864"/>
                </a:lnTo>
                <a:lnTo>
                  <a:pt x="730504" y="313664"/>
                </a:lnTo>
                <a:lnTo>
                  <a:pt x="694169" y="306997"/>
                </a:lnTo>
                <a:lnTo>
                  <a:pt x="665454" y="288455"/>
                </a:lnTo>
                <a:lnTo>
                  <a:pt x="646595" y="260210"/>
                </a:lnTo>
                <a:lnTo>
                  <a:pt x="639813" y="224472"/>
                </a:lnTo>
                <a:lnTo>
                  <a:pt x="646595" y="188747"/>
                </a:lnTo>
                <a:lnTo>
                  <a:pt x="665454" y="160502"/>
                </a:lnTo>
                <a:lnTo>
                  <a:pt x="694169" y="141960"/>
                </a:lnTo>
                <a:lnTo>
                  <a:pt x="730504" y="135280"/>
                </a:lnTo>
                <a:lnTo>
                  <a:pt x="745020" y="136334"/>
                </a:lnTo>
                <a:lnTo>
                  <a:pt x="758723" y="139458"/>
                </a:lnTo>
                <a:lnTo>
                  <a:pt x="771563" y="144640"/>
                </a:lnTo>
                <a:lnTo>
                  <a:pt x="783513" y="151866"/>
                </a:lnTo>
                <a:lnTo>
                  <a:pt x="825322" y="121056"/>
                </a:lnTo>
                <a:lnTo>
                  <a:pt x="780237" y="94208"/>
                </a:lnTo>
                <a:lnTo>
                  <a:pt x="728243" y="85852"/>
                </a:lnTo>
                <a:lnTo>
                  <a:pt x="698715" y="88379"/>
                </a:lnTo>
                <a:lnTo>
                  <a:pt x="646391" y="107823"/>
                </a:lnTo>
                <a:lnTo>
                  <a:pt x="607364" y="144767"/>
                </a:lnTo>
                <a:lnTo>
                  <a:pt x="586663" y="194729"/>
                </a:lnTo>
                <a:lnTo>
                  <a:pt x="583984" y="222986"/>
                </a:lnTo>
                <a:lnTo>
                  <a:pt x="586663" y="251447"/>
                </a:lnTo>
                <a:lnTo>
                  <a:pt x="607288" y="302145"/>
                </a:lnTo>
                <a:lnTo>
                  <a:pt x="646315" y="340258"/>
                </a:lnTo>
                <a:lnTo>
                  <a:pt x="698525" y="360476"/>
                </a:lnTo>
                <a:lnTo>
                  <a:pt x="727875" y="363093"/>
                </a:lnTo>
                <a:lnTo>
                  <a:pt x="758291" y="360387"/>
                </a:lnTo>
                <a:lnTo>
                  <a:pt x="786104" y="352437"/>
                </a:lnTo>
                <a:lnTo>
                  <a:pt x="810691" y="339483"/>
                </a:lnTo>
                <a:lnTo>
                  <a:pt x="831456" y="321779"/>
                </a:lnTo>
                <a:close/>
              </a:path>
              <a:path w="1649095" h="448944">
                <a:moveTo>
                  <a:pt x="1113434" y="89408"/>
                </a:moveTo>
                <a:lnTo>
                  <a:pt x="880884" y="89408"/>
                </a:lnTo>
                <a:lnTo>
                  <a:pt x="880884" y="359537"/>
                </a:lnTo>
                <a:lnTo>
                  <a:pt x="1002588" y="359537"/>
                </a:lnTo>
                <a:lnTo>
                  <a:pt x="1048169" y="353872"/>
                </a:lnTo>
                <a:lnTo>
                  <a:pt x="1081887" y="337337"/>
                </a:lnTo>
                <a:lnTo>
                  <a:pt x="1099769" y="314566"/>
                </a:lnTo>
                <a:lnTo>
                  <a:pt x="1102817" y="310692"/>
                </a:lnTo>
                <a:lnTo>
                  <a:pt x="1110005" y="274675"/>
                </a:lnTo>
                <a:lnTo>
                  <a:pt x="1103452" y="240436"/>
                </a:lnTo>
                <a:lnTo>
                  <a:pt x="1102880" y="239687"/>
                </a:lnTo>
                <a:lnTo>
                  <a:pt x="1084211" y="215353"/>
                </a:lnTo>
                <a:lnTo>
                  <a:pt x="1054188" y="200596"/>
                </a:lnTo>
                <a:lnTo>
                  <a:pt x="1054188" y="277126"/>
                </a:lnTo>
                <a:lnTo>
                  <a:pt x="1050772" y="293725"/>
                </a:lnTo>
                <a:lnTo>
                  <a:pt x="1040561" y="305396"/>
                </a:lnTo>
                <a:lnTo>
                  <a:pt x="1023607" y="312305"/>
                </a:lnTo>
                <a:lnTo>
                  <a:pt x="999959" y="314566"/>
                </a:lnTo>
                <a:lnTo>
                  <a:pt x="939177" y="314566"/>
                </a:lnTo>
                <a:lnTo>
                  <a:pt x="939177" y="239687"/>
                </a:lnTo>
                <a:lnTo>
                  <a:pt x="999959" y="239687"/>
                </a:lnTo>
                <a:lnTo>
                  <a:pt x="1024039" y="242036"/>
                </a:lnTo>
                <a:lnTo>
                  <a:pt x="1040942" y="249072"/>
                </a:lnTo>
                <a:lnTo>
                  <a:pt x="1050912" y="260769"/>
                </a:lnTo>
                <a:lnTo>
                  <a:pt x="1054188" y="277126"/>
                </a:lnTo>
                <a:lnTo>
                  <a:pt x="1054188" y="200596"/>
                </a:lnTo>
                <a:lnTo>
                  <a:pt x="1052893" y="199948"/>
                </a:lnTo>
                <a:lnTo>
                  <a:pt x="1010107" y="194703"/>
                </a:lnTo>
                <a:lnTo>
                  <a:pt x="939177" y="194703"/>
                </a:lnTo>
                <a:lnTo>
                  <a:pt x="939177" y="134378"/>
                </a:lnTo>
                <a:lnTo>
                  <a:pt x="1052410" y="134378"/>
                </a:lnTo>
                <a:lnTo>
                  <a:pt x="1113434" y="89408"/>
                </a:lnTo>
                <a:close/>
              </a:path>
              <a:path w="1649095" h="448944">
                <a:moveTo>
                  <a:pt x="1368513" y="89395"/>
                </a:moveTo>
                <a:lnTo>
                  <a:pt x="1164272" y="89395"/>
                </a:lnTo>
                <a:lnTo>
                  <a:pt x="1164272" y="359537"/>
                </a:lnTo>
                <a:lnTo>
                  <a:pt x="1368513" y="359537"/>
                </a:lnTo>
                <a:lnTo>
                  <a:pt x="1368513" y="314553"/>
                </a:lnTo>
                <a:lnTo>
                  <a:pt x="1222565" y="314553"/>
                </a:lnTo>
                <a:lnTo>
                  <a:pt x="1222565" y="245402"/>
                </a:lnTo>
                <a:lnTo>
                  <a:pt x="1347063" y="245402"/>
                </a:lnTo>
                <a:lnTo>
                  <a:pt x="1347063" y="200418"/>
                </a:lnTo>
                <a:lnTo>
                  <a:pt x="1222565" y="200418"/>
                </a:lnTo>
                <a:lnTo>
                  <a:pt x="1222565" y="134378"/>
                </a:lnTo>
                <a:lnTo>
                  <a:pt x="1307490" y="134378"/>
                </a:lnTo>
                <a:lnTo>
                  <a:pt x="1368513" y="89395"/>
                </a:lnTo>
                <a:close/>
              </a:path>
              <a:path w="1649095" h="448944">
                <a:moveTo>
                  <a:pt x="1649044" y="186080"/>
                </a:moveTo>
                <a:lnTo>
                  <a:pt x="1641043" y="145821"/>
                </a:lnTo>
                <a:lnTo>
                  <a:pt x="1632432" y="134378"/>
                </a:lnTo>
                <a:lnTo>
                  <a:pt x="1618132" y="115392"/>
                </a:lnTo>
                <a:lnTo>
                  <a:pt x="1590662" y="100799"/>
                </a:lnTo>
                <a:lnTo>
                  <a:pt x="1590662" y="186207"/>
                </a:lnTo>
                <a:lnTo>
                  <a:pt x="1586865" y="208419"/>
                </a:lnTo>
                <a:lnTo>
                  <a:pt x="1575701" y="224663"/>
                </a:lnTo>
                <a:lnTo>
                  <a:pt x="1557553" y="234657"/>
                </a:lnTo>
                <a:lnTo>
                  <a:pt x="1532750" y="238048"/>
                </a:lnTo>
                <a:lnTo>
                  <a:pt x="1481074" y="238048"/>
                </a:lnTo>
                <a:lnTo>
                  <a:pt x="1481074" y="134378"/>
                </a:lnTo>
                <a:lnTo>
                  <a:pt x="1532750" y="134378"/>
                </a:lnTo>
                <a:lnTo>
                  <a:pt x="1557553" y="137782"/>
                </a:lnTo>
                <a:lnTo>
                  <a:pt x="1575701" y="147764"/>
                </a:lnTo>
                <a:lnTo>
                  <a:pt x="1586865" y="164020"/>
                </a:lnTo>
                <a:lnTo>
                  <a:pt x="1590662" y="186207"/>
                </a:lnTo>
                <a:lnTo>
                  <a:pt x="1590662" y="100799"/>
                </a:lnTo>
                <a:lnTo>
                  <a:pt x="1581899" y="96139"/>
                </a:lnTo>
                <a:lnTo>
                  <a:pt x="1533994" y="89408"/>
                </a:lnTo>
                <a:lnTo>
                  <a:pt x="1422793" y="89408"/>
                </a:lnTo>
                <a:lnTo>
                  <a:pt x="1422793" y="359537"/>
                </a:lnTo>
                <a:lnTo>
                  <a:pt x="1481074" y="359537"/>
                </a:lnTo>
                <a:lnTo>
                  <a:pt x="1481074" y="283019"/>
                </a:lnTo>
                <a:lnTo>
                  <a:pt x="1533994" y="283019"/>
                </a:lnTo>
                <a:lnTo>
                  <a:pt x="1581899" y="276263"/>
                </a:lnTo>
                <a:lnTo>
                  <a:pt x="1618132" y="256921"/>
                </a:lnTo>
                <a:lnTo>
                  <a:pt x="1632280" y="238048"/>
                </a:lnTo>
                <a:lnTo>
                  <a:pt x="1641043" y="226390"/>
                </a:lnTo>
                <a:lnTo>
                  <a:pt x="1649044" y="1860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" t="17914" r="27600" b="8190"/>
          <a:stretch/>
        </p:blipFill>
        <p:spPr bwMode="auto">
          <a:xfrm>
            <a:off x="30192" y="42888"/>
            <a:ext cx="12161808" cy="673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2545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3" y="0"/>
            <a:ext cx="12192000" cy="2070100"/>
            <a:chOff x="1193" y="0"/>
            <a:chExt cx="12192000" cy="2070100"/>
          </a:xfrm>
        </p:grpSpPr>
        <p:sp>
          <p:nvSpPr>
            <p:cNvPr id="3" name="object 3"/>
            <p:cNvSpPr/>
            <p:nvPr/>
          </p:nvSpPr>
          <p:spPr>
            <a:xfrm>
              <a:off x="1193" y="0"/>
              <a:ext cx="12192000" cy="20699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614022" y="527583"/>
              <a:ext cx="92354" cy="1180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485905" y="527583"/>
              <a:ext cx="105130" cy="11800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730900" y="527583"/>
              <a:ext cx="102298" cy="11800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351679" y="526021"/>
              <a:ext cx="111886" cy="1211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087633" y="488518"/>
              <a:ext cx="202971" cy="19613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10099" y="2260244"/>
            <a:ext cx="3337479" cy="24596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895"/>
              </a:lnSpc>
              <a:spcBef>
                <a:spcPts val="100"/>
              </a:spcBef>
            </a:pPr>
            <a:r>
              <a:rPr sz="8400" b="1" spc="-1180" dirty="0">
                <a:solidFill>
                  <a:srgbClr val="21A038"/>
                </a:solidFill>
                <a:latin typeface="Trebuchet MS"/>
                <a:cs typeface="Trebuchet MS"/>
              </a:rPr>
              <a:t>1</a:t>
            </a:r>
            <a:endParaRPr sz="8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ru-RU" sz="2550" spc="75" dirty="0">
                <a:latin typeface="Arial"/>
                <a:cs typeface="Arial"/>
              </a:rPr>
              <a:t>Б</a:t>
            </a:r>
            <a:r>
              <a:rPr lang="ru-RU" sz="2550" spc="75" dirty="0" smtClean="0">
                <a:latin typeface="Arial"/>
                <a:cs typeface="Arial"/>
              </a:rPr>
              <a:t>анковские сервисы для людей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ru-RU" sz="2550" spc="75" dirty="0" smtClean="0">
                <a:latin typeface="Arial"/>
                <a:cs typeface="Arial"/>
              </a:rPr>
              <a:t>с инвалидностью</a:t>
            </a:r>
            <a:endParaRPr sz="255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73245" y="2260244"/>
            <a:ext cx="3399155" cy="2769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895"/>
              </a:lnSpc>
              <a:spcBef>
                <a:spcPts val="100"/>
              </a:spcBef>
            </a:pPr>
            <a:r>
              <a:rPr sz="8400" b="1" spc="285" dirty="0">
                <a:solidFill>
                  <a:srgbClr val="21A038"/>
                </a:solidFill>
                <a:latin typeface="Trebuchet MS"/>
                <a:cs typeface="Trebuchet MS"/>
              </a:rPr>
              <a:t>2</a:t>
            </a:r>
            <a:endParaRPr sz="8400" dirty="0">
              <a:latin typeface="Trebuchet MS"/>
              <a:cs typeface="Trebuchet MS"/>
            </a:endParaRPr>
          </a:p>
          <a:p>
            <a:pPr marL="12700">
              <a:lnSpc>
                <a:spcPts val="2875"/>
              </a:lnSpc>
            </a:pPr>
            <a:r>
              <a:rPr lang="ru-RU" sz="2550" spc="45" dirty="0" smtClean="0">
                <a:latin typeface="Arial"/>
                <a:cs typeface="Arial"/>
              </a:rPr>
              <a:t>Обучающие </a:t>
            </a:r>
            <a:r>
              <a:rPr lang="ru-RU" sz="2550" spc="45" dirty="0">
                <a:latin typeface="Arial"/>
                <a:cs typeface="Arial"/>
              </a:rPr>
              <a:t>проекты Сбера для людей </a:t>
            </a:r>
            <a:r>
              <a:rPr lang="en-US" sz="2550" spc="45" dirty="0" smtClean="0">
                <a:latin typeface="Arial"/>
                <a:cs typeface="Arial"/>
              </a:rPr>
              <a:t/>
            </a:r>
            <a:br>
              <a:rPr lang="en-US" sz="2550" spc="45" dirty="0" smtClean="0">
                <a:latin typeface="Arial"/>
                <a:cs typeface="Arial"/>
              </a:rPr>
            </a:br>
            <a:r>
              <a:rPr lang="ru-RU" sz="2550" spc="45" dirty="0" smtClean="0">
                <a:latin typeface="Arial"/>
                <a:cs typeface="Arial"/>
              </a:rPr>
              <a:t>с </a:t>
            </a:r>
            <a:r>
              <a:rPr lang="ru-RU" sz="2550" spc="45" dirty="0">
                <a:latin typeface="Arial"/>
                <a:cs typeface="Arial"/>
              </a:rPr>
              <a:t>нарушениями </a:t>
            </a:r>
            <a:r>
              <a:rPr lang="en-US" sz="2550" spc="45" dirty="0" smtClean="0">
                <a:latin typeface="Arial"/>
                <a:cs typeface="Arial"/>
              </a:rPr>
              <a:t/>
            </a:r>
            <a:br>
              <a:rPr lang="en-US" sz="2550" spc="45" dirty="0" smtClean="0">
                <a:latin typeface="Arial"/>
                <a:cs typeface="Arial"/>
              </a:rPr>
            </a:br>
            <a:r>
              <a:rPr lang="ru-RU" sz="2550" spc="45" dirty="0" smtClean="0">
                <a:latin typeface="Arial"/>
                <a:cs typeface="Arial"/>
              </a:rPr>
              <a:t>слуха </a:t>
            </a:r>
            <a:r>
              <a:rPr lang="ru-RU" sz="2550" spc="45" dirty="0">
                <a:latin typeface="Arial"/>
                <a:cs typeface="Arial"/>
              </a:rPr>
              <a:t>и зрения </a:t>
            </a:r>
            <a:endParaRPr sz="25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40262" y="2260244"/>
            <a:ext cx="3473450" cy="2821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895"/>
              </a:lnSpc>
              <a:spcBef>
                <a:spcPts val="100"/>
              </a:spcBef>
            </a:pPr>
            <a:r>
              <a:rPr sz="8400" b="1" spc="285" dirty="0">
                <a:solidFill>
                  <a:srgbClr val="21A038"/>
                </a:solidFill>
                <a:latin typeface="Trebuchet MS"/>
                <a:cs typeface="Trebuchet MS"/>
              </a:rPr>
              <a:t>3</a:t>
            </a:r>
            <a:endParaRPr sz="8400" dirty="0">
              <a:latin typeface="Trebuchet MS"/>
              <a:cs typeface="Trebuchet MS"/>
            </a:endParaRPr>
          </a:p>
          <a:p>
            <a:pPr marL="12700">
              <a:lnSpc>
                <a:spcPts val="2875"/>
              </a:lnSpc>
            </a:pPr>
            <a:r>
              <a:rPr sz="2550" spc="20" dirty="0">
                <a:latin typeface="Arial"/>
                <a:cs typeface="Arial"/>
              </a:rPr>
              <a:t>Основные</a:t>
            </a:r>
            <a:r>
              <a:rPr sz="2550" spc="-60" dirty="0">
                <a:latin typeface="Arial"/>
                <a:cs typeface="Arial"/>
              </a:rPr>
              <a:t> </a:t>
            </a:r>
            <a:r>
              <a:rPr sz="2550" spc="5" dirty="0">
                <a:latin typeface="Arial"/>
                <a:cs typeface="Arial"/>
              </a:rPr>
              <a:t>правила</a:t>
            </a:r>
            <a:endParaRPr sz="2550" dirty="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</a:pPr>
            <a:r>
              <a:rPr sz="2550" spc="25" dirty="0" err="1">
                <a:latin typeface="Arial"/>
                <a:cs typeface="Arial"/>
              </a:rPr>
              <a:t>безопасности</a:t>
            </a:r>
            <a:r>
              <a:rPr sz="2550" spc="25" dirty="0">
                <a:latin typeface="Arial"/>
                <a:cs typeface="Arial"/>
              </a:rPr>
              <a:t> </a:t>
            </a:r>
            <a:r>
              <a:rPr lang="ru-RU" sz="2550" spc="25" dirty="0" smtClean="0">
                <a:latin typeface="Arial"/>
                <a:cs typeface="Arial"/>
              </a:rPr>
              <a:t/>
            </a:r>
            <a:br>
              <a:rPr lang="ru-RU" sz="2550" spc="25" dirty="0" smtClean="0">
                <a:latin typeface="Arial"/>
                <a:cs typeface="Arial"/>
              </a:rPr>
            </a:br>
            <a:r>
              <a:rPr sz="2550" spc="90" dirty="0" err="1" smtClean="0">
                <a:latin typeface="Arial"/>
                <a:cs typeface="Arial"/>
              </a:rPr>
              <a:t>при</a:t>
            </a:r>
            <a:r>
              <a:rPr sz="2550" spc="90" dirty="0" smtClean="0">
                <a:latin typeface="Arial"/>
                <a:cs typeface="Arial"/>
              </a:rPr>
              <a:t>  </a:t>
            </a:r>
            <a:r>
              <a:rPr sz="2550" spc="30" dirty="0">
                <a:latin typeface="Arial"/>
                <a:cs typeface="Arial"/>
              </a:rPr>
              <a:t>использовании  </a:t>
            </a:r>
            <a:r>
              <a:rPr sz="2550" spc="65" dirty="0" err="1">
                <a:latin typeface="Arial"/>
                <a:cs typeface="Arial"/>
              </a:rPr>
              <a:t>банковских</a:t>
            </a:r>
            <a:r>
              <a:rPr sz="2550" spc="-120" dirty="0">
                <a:latin typeface="Arial"/>
                <a:cs typeface="Arial"/>
              </a:rPr>
              <a:t> </a:t>
            </a:r>
            <a:r>
              <a:rPr lang="ru-RU" sz="2550" spc="55" dirty="0" smtClean="0">
                <a:latin typeface="Arial"/>
                <a:cs typeface="Arial"/>
              </a:rPr>
              <a:t>сервисов</a:t>
            </a:r>
            <a:endParaRPr sz="255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885620" y="2315629"/>
            <a:ext cx="0" cy="3708400"/>
          </a:xfrm>
          <a:custGeom>
            <a:avLst/>
            <a:gdLst/>
            <a:ahLst/>
            <a:cxnLst/>
            <a:rect l="l" t="t" r="r" b="b"/>
            <a:pathLst>
              <a:path h="3708400">
                <a:moveTo>
                  <a:pt x="0" y="0"/>
                </a:moveTo>
                <a:lnTo>
                  <a:pt x="0" y="3708006"/>
                </a:lnTo>
              </a:path>
            </a:pathLst>
          </a:custGeom>
          <a:ln w="6350">
            <a:solidFill>
              <a:srgbClr val="21A0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91000" y="2315629"/>
            <a:ext cx="0" cy="3708400"/>
          </a:xfrm>
          <a:custGeom>
            <a:avLst/>
            <a:gdLst/>
            <a:ahLst/>
            <a:cxnLst/>
            <a:rect l="l" t="t" r="r" b="b"/>
            <a:pathLst>
              <a:path h="3708400">
                <a:moveTo>
                  <a:pt x="0" y="0"/>
                </a:moveTo>
                <a:lnTo>
                  <a:pt x="0" y="3708006"/>
                </a:lnTo>
              </a:path>
            </a:pathLst>
          </a:custGeom>
          <a:ln w="6350">
            <a:solidFill>
              <a:srgbClr val="21A0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0000" y="2315629"/>
            <a:ext cx="0" cy="3708400"/>
          </a:xfrm>
          <a:custGeom>
            <a:avLst/>
            <a:gdLst/>
            <a:ahLst/>
            <a:cxnLst/>
            <a:rect l="l" t="t" r="r" b="b"/>
            <a:pathLst>
              <a:path h="3708400">
                <a:moveTo>
                  <a:pt x="0" y="0"/>
                </a:moveTo>
                <a:lnTo>
                  <a:pt x="0" y="3708006"/>
                </a:lnTo>
              </a:path>
            </a:pathLst>
          </a:custGeom>
          <a:ln w="6350">
            <a:solidFill>
              <a:srgbClr val="21A0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93" y="6794995"/>
            <a:ext cx="12192000" cy="63500"/>
          </a:xfrm>
          <a:custGeom>
            <a:avLst/>
            <a:gdLst/>
            <a:ahLst/>
            <a:cxnLst/>
            <a:rect l="l" t="t" r="r" b="b"/>
            <a:pathLst>
              <a:path w="12192000" h="63500">
                <a:moveTo>
                  <a:pt x="12192000" y="0"/>
                </a:moveTo>
                <a:lnTo>
                  <a:pt x="0" y="0"/>
                </a:lnTo>
                <a:lnTo>
                  <a:pt x="0" y="63004"/>
                </a:lnTo>
                <a:lnTo>
                  <a:pt x="12192000" y="63004"/>
                </a:lnTo>
                <a:lnTo>
                  <a:pt x="12192000" y="0"/>
                </a:lnTo>
                <a:close/>
              </a:path>
            </a:pathLst>
          </a:custGeom>
          <a:solidFill>
            <a:srgbClr val="21A0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47300" y="338531"/>
            <a:ext cx="5901100" cy="766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5"/>
              </a:spcBef>
            </a:pPr>
            <a:r>
              <a:rPr sz="4900" spc="635" dirty="0"/>
              <a:t>О</a:t>
            </a:r>
            <a:r>
              <a:rPr sz="4900" spc="-530" dirty="0"/>
              <a:t> </a:t>
            </a:r>
            <a:r>
              <a:rPr sz="4900" spc="-60" dirty="0" smtClean="0"/>
              <a:t>ч</a:t>
            </a:r>
            <a:r>
              <a:rPr lang="ru-RU" sz="4900" spc="-60" dirty="0" smtClean="0"/>
              <a:t>ё</a:t>
            </a:r>
            <a:r>
              <a:rPr sz="4900" spc="-60" dirty="0" smtClean="0"/>
              <a:t>м </a:t>
            </a:r>
            <a:r>
              <a:rPr lang="ru-RU" sz="4900" spc="-75" dirty="0" smtClean="0"/>
              <a:t>поговорим?</a:t>
            </a:r>
            <a:endParaRPr sz="4900" dirty="0"/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Особенный </a:t>
            </a:r>
            <a:r>
              <a:rPr spc="30" dirty="0"/>
              <a:t>банк </a:t>
            </a:r>
            <a:r>
              <a:rPr dirty="0"/>
              <a:t>для </a:t>
            </a:r>
            <a:r>
              <a:rPr spc="10" dirty="0"/>
              <a:t>особенных</a:t>
            </a:r>
            <a:r>
              <a:rPr spc="80" dirty="0"/>
              <a:t> </a:t>
            </a:r>
            <a:r>
              <a:rPr spc="25" dirty="0"/>
              <a:t>клиентов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45" dirty="0"/>
              <a:t>2</a:t>
            </a:fld>
            <a:endParaRPr spc="4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300" y="1212176"/>
            <a:ext cx="30949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Продукты </a:t>
            </a:r>
            <a:r>
              <a:rPr sz="1600" spc="45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сервисы</a:t>
            </a:r>
            <a:r>
              <a:rPr sz="1600" spc="-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СберБанка  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для 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людей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6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инвалидностью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351920" y="525348"/>
            <a:ext cx="480695" cy="125095"/>
            <a:chOff x="11351920" y="525348"/>
            <a:chExt cx="480695" cy="125095"/>
          </a:xfrm>
        </p:grpSpPr>
        <p:sp>
          <p:nvSpPr>
            <p:cNvPr id="4" name="object 4"/>
            <p:cNvSpPr/>
            <p:nvPr/>
          </p:nvSpPr>
          <p:spPr>
            <a:xfrm>
              <a:off x="11613743" y="526948"/>
              <a:ext cx="92151" cy="1218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485879" y="526948"/>
              <a:ext cx="104927" cy="1218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730380" y="526948"/>
              <a:ext cx="102082" cy="1218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351920" y="525348"/>
              <a:ext cx="111658" cy="12508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1088420" y="486613"/>
            <a:ext cx="202565" cy="202565"/>
            <a:chOff x="11088420" y="486613"/>
            <a:chExt cx="202565" cy="202565"/>
          </a:xfrm>
        </p:grpSpPr>
        <p:sp>
          <p:nvSpPr>
            <p:cNvPr id="9" name="object 9"/>
            <p:cNvSpPr/>
            <p:nvPr/>
          </p:nvSpPr>
          <p:spPr>
            <a:xfrm>
              <a:off x="11088420" y="486613"/>
              <a:ext cx="202552" cy="2025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151146" y="525970"/>
              <a:ext cx="130835" cy="8813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193" y="1079995"/>
            <a:ext cx="12192000" cy="5778500"/>
            <a:chOff x="1193" y="1079995"/>
            <a:chExt cx="12192000" cy="5778500"/>
          </a:xfrm>
        </p:grpSpPr>
        <p:sp>
          <p:nvSpPr>
            <p:cNvPr id="12" name="object 12"/>
            <p:cNvSpPr/>
            <p:nvPr/>
          </p:nvSpPr>
          <p:spPr>
            <a:xfrm>
              <a:off x="1193" y="6794995"/>
              <a:ext cx="12192000" cy="63500"/>
            </a:xfrm>
            <a:custGeom>
              <a:avLst/>
              <a:gdLst/>
              <a:ahLst/>
              <a:cxnLst/>
              <a:rect l="l" t="t" r="r" b="b"/>
              <a:pathLst>
                <a:path w="12192000" h="63500">
                  <a:moveTo>
                    <a:pt x="12192000" y="0"/>
                  </a:moveTo>
                  <a:lnTo>
                    <a:pt x="0" y="0"/>
                  </a:lnTo>
                  <a:lnTo>
                    <a:pt x="0" y="63004"/>
                  </a:lnTo>
                  <a:lnTo>
                    <a:pt x="12192000" y="630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1A0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9994" y="2304008"/>
              <a:ext cx="1087793" cy="108778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3797" y="2625077"/>
              <a:ext cx="520700" cy="445770"/>
            </a:xfrm>
            <a:custGeom>
              <a:avLst/>
              <a:gdLst/>
              <a:ahLst/>
              <a:cxnLst/>
              <a:rect l="l" t="t" r="r" b="b"/>
              <a:pathLst>
                <a:path w="520700" h="445769">
                  <a:moveTo>
                    <a:pt x="260096" y="75539"/>
                  </a:moveTo>
                  <a:lnTo>
                    <a:pt x="221208" y="77552"/>
                  </a:lnTo>
                  <a:lnTo>
                    <a:pt x="151244" y="93573"/>
                  </a:lnTo>
                  <a:lnTo>
                    <a:pt x="97627" y="121663"/>
                  </a:lnTo>
                  <a:lnTo>
                    <a:pt x="58116" y="157276"/>
                  </a:lnTo>
                  <a:lnTo>
                    <a:pt x="20378" y="215943"/>
                  </a:lnTo>
                  <a:lnTo>
                    <a:pt x="2024" y="272188"/>
                  </a:lnTo>
                  <a:lnTo>
                    <a:pt x="0" y="285940"/>
                  </a:lnTo>
                  <a:lnTo>
                    <a:pt x="1520" y="289647"/>
                  </a:lnTo>
                  <a:lnTo>
                    <a:pt x="30194" y="332461"/>
                  </a:lnTo>
                  <a:lnTo>
                    <a:pt x="61995" y="361980"/>
                  </a:lnTo>
                  <a:lnTo>
                    <a:pt x="84226" y="377151"/>
                  </a:lnTo>
                  <a:lnTo>
                    <a:pt x="37274" y="424091"/>
                  </a:lnTo>
                  <a:lnTo>
                    <a:pt x="58826" y="445643"/>
                  </a:lnTo>
                  <a:lnTo>
                    <a:pt x="112445" y="392023"/>
                  </a:lnTo>
                  <a:lnTo>
                    <a:pt x="407740" y="392023"/>
                  </a:lnTo>
                  <a:lnTo>
                    <a:pt x="410913" y="390423"/>
                  </a:lnTo>
                  <a:lnTo>
                    <a:pt x="260096" y="390423"/>
                  </a:lnTo>
                  <a:lnTo>
                    <a:pt x="229201" y="389308"/>
                  </a:lnTo>
                  <a:lnTo>
                    <a:pt x="172084" y="380436"/>
                  </a:lnTo>
                  <a:lnTo>
                    <a:pt x="135661" y="368795"/>
                  </a:lnTo>
                  <a:lnTo>
                    <a:pt x="149585" y="354876"/>
                  </a:lnTo>
                  <a:lnTo>
                    <a:pt x="106489" y="354876"/>
                  </a:lnTo>
                  <a:lnTo>
                    <a:pt x="59387" y="319081"/>
                  </a:lnTo>
                  <a:lnTo>
                    <a:pt x="32562" y="283743"/>
                  </a:lnTo>
                  <a:lnTo>
                    <a:pt x="42098" y="268832"/>
                  </a:lnTo>
                  <a:lnTo>
                    <a:pt x="59655" y="248224"/>
                  </a:lnTo>
                  <a:lnTo>
                    <a:pt x="86598" y="225364"/>
                  </a:lnTo>
                  <a:lnTo>
                    <a:pt x="116893" y="207949"/>
                  </a:lnTo>
                  <a:lnTo>
                    <a:pt x="58940" y="207949"/>
                  </a:lnTo>
                  <a:lnTo>
                    <a:pt x="81747" y="176557"/>
                  </a:lnTo>
                  <a:lnTo>
                    <a:pt x="115950" y="146028"/>
                  </a:lnTo>
                  <a:lnTo>
                    <a:pt x="162899" y="121753"/>
                  </a:lnTo>
                  <a:lnTo>
                    <a:pt x="225238" y="107764"/>
                  </a:lnTo>
                  <a:lnTo>
                    <a:pt x="260096" y="106006"/>
                  </a:lnTo>
                  <a:lnTo>
                    <a:pt x="398449" y="106006"/>
                  </a:lnTo>
                  <a:lnTo>
                    <a:pt x="411189" y="93268"/>
                  </a:lnTo>
                  <a:lnTo>
                    <a:pt x="368109" y="93268"/>
                  </a:lnTo>
                  <a:lnTo>
                    <a:pt x="343302" y="85531"/>
                  </a:lnTo>
                  <a:lnTo>
                    <a:pt x="316998" y="79989"/>
                  </a:lnTo>
                  <a:lnTo>
                    <a:pt x="289246" y="76654"/>
                  </a:lnTo>
                  <a:lnTo>
                    <a:pt x="260096" y="75539"/>
                  </a:lnTo>
                  <a:close/>
                </a:path>
                <a:path w="520700" h="445769">
                  <a:moveTo>
                    <a:pt x="407740" y="392023"/>
                  </a:moveTo>
                  <a:lnTo>
                    <a:pt x="112445" y="392023"/>
                  </a:lnTo>
                  <a:lnTo>
                    <a:pt x="119608" y="395274"/>
                  </a:lnTo>
                  <a:lnTo>
                    <a:pt x="163360" y="409655"/>
                  </a:lnTo>
                  <a:lnTo>
                    <a:pt x="226222" y="419636"/>
                  </a:lnTo>
                  <a:lnTo>
                    <a:pt x="260096" y="420890"/>
                  </a:lnTo>
                  <a:lnTo>
                    <a:pt x="293977" y="419636"/>
                  </a:lnTo>
                  <a:lnTo>
                    <a:pt x="356843" y="409655"/>
                  </a:lnTo>
                  <a:lnTo>
                    <a:pt x="407510" y="392139"/>
                  </a:lnTo>
                  <a:lnTo>
                    <a:pt x="407740" y="392023"/>
                  </a:lnTo>
                  <a:close/>
                </a:path>
                <a:path w="520700" h="445769">
                  <a:moveTo>
                    <a:pt x="455255" y="203593"/>
                  </a:moveTo>
                  <a:lnTo>
                    <a:pt x="395884" y="203593"/>
                  </a:lnTo>
                  <a:lnTo>
                    <a:pt x="408951" y="210047"/>
                  </a:lnTo>
                  <a:lnTo>
                    <a:pt x="421389" y="217173"/>
                  </a:lnTo>
                  <a:lnTo>
                    <a:pt x="460811" y="248455"/>
                  </a:lnTo>
                  <a:lnTo>
                    <a:pt x="487629" y="283794"/>
                  </a:lnTo>
                  <a:lnTo>
                    <a:pt x="477391" y="299669"/>
                  </a:lnTo>
                  <a:lnTo>
                    <a:pt x="428469" y="345724"/>
                  </a:lnTo>
                  <a:lnTo>
                    <a:pt x="386602" y="367884"/>
                  </a:lnTo>
                  <a:lnTo>
                    <a:pt x="331008" y="384120"/>
                  </a:lnTo>
                  <a:lnTo>
                    <a:pt x="260096" y="390423"/>
                  </a:lnTo>
                  <a:lnTo>
                    <a:pt x="410913" y="390423"/>
                  </a:lnTo>
                  <a:lnTo>
                    <a:pt x="447344" y="369840"/>
                  </a:lnTo>
                  <a:lnTo>
                    <a:pt x="489999" y="332461"/>
                  </a:lnTo>
                  <a:lnTo>
                    <a:pt x="515643" y="295987"/>
                  </a:lnTo>
                  <a:lnTo>
                    <a:pt x="520192" y="285940"/>
                  </a:lnTo>
                  <a:lnTo>
                    <a:pt x="519772" y="282105"/>
                  </a:lnTo>
                  <a:lnTo>
                    <a:pt x="518173" y="272188"/>
                  </a:lnTo>
                  <a:lnTo>
                    <a:pt x="512253" y="248631"/>
                  </a:lnTo>
                  <a:lnTo>
                    <a:pt x="499817" y="215943"/>
                  </a:lnTo>
                  <a:lnTo>
                    <a:pt x="495279" y="207937"/>
                  </a:lnTo>
                  <a:lnTo>
                    <a:pt x="461251" y="207937"/>
                  </a:lnTo>
                  <a:lnTo>
                    <a:pt x="455255" y="203593"/>
                  </a:lnTo>
                  <a:close/>
                </a:path>
                <a:path w="520700" h="445769">
                  <a:moveTo>
                    <a:pt x="344574" y="329907"/>
                  </a:moveTo>
                  <a:lnTo>
                    <a:pt x="174561" y="329907"/>
                  </a:lnTo>
                  <a:lnTo>
                    <a:pt x="193282" y="342525"/>
                  </a:lnTo>
                  <a:lnTo>
                    <a:pt x="214009" y="351969"/>
                  </a:lnTo>
                  <a:lnTo>
                    <a:pt x="236396" y="357891"/>
                  </a:lnTo>
                  <a:lnTo>
                    <a:pt x="260096" y="359943"/>
                  </a:lnTo>
                  <a:lnTo>
                    <a:pt x="303393" y="352941"/>
                  </a:lnTo>
                  <a:lnTo>
                    <a:pt x="341028" y="333453"/>
                  </a:lnTo>
                  <a:lnTo>
                    <a:pt x="344574" y="329907"/>
                  </a:lnTo>
                  <a:close/>
                </a:path>
                <a:path w="520700" h="445769">
                  <a:moveTo>
                    <a:pt x="155239" y="203695"/>
                  </a:moveTo>
                  <a:lnTo>
                    <a:pt x="124294" y="203695"/>
                  </a:lnTo>
                  <a:lnTo>
                    <a:pt x="123414" y="210047"/>
                  </a:lnTo>
                  <a:lnTo>
                    <a:pt x="123094" y="214656"/>
                  </a:lnTo>
                  <a:lnTo>
                    <a:pt x="122974" y="222821"/>
                  </a:lnTo>
                  <a:lnTo>
                    <a:pt x="125025" y="246528"/>
                  </a:lnTo>
                  <a:lnTo>
                    <a:pt x="130948" y="268919"/>
                  </a:lnTo>
                  <a:lnTo>
                    <a:pt x="140392" y="289647"/>
                  </a:lnTo>
                  <a:lnTo>
                    <a:pt x="153009" y="308368"/>
                  </a:lnTo>
                  <a:lnTo>
                    <a:pt x="106489" y="354876"/>
                  </a:lnTo>
                  <a:lnTo>
                    <a:pt x="149585" y="354876"/>
                  </a:lnTo>
                  <a:lnTo>
                    <a:pt x="174561" y="329907"/>
                  </a:lnTo>
                  <a:lnTo>
                    <a:pt x="344574" y="329907"/>
                  </a:lnTo>
                  <a:lnTo>
                    <a:pt x="345006" y="329476"/>
                  </a:lnTo>
                  <a:lnTo>
                    <a:pt x="260096" y="329476"/>
                  </a:lnTo>
                  <a:lnTo>
                    <a:pt x="242537" y="328029"/>
                  </a:lnTo>
                  <a:lnTo>
                    <a:pt x="225890" y="323845"/>
                  </a:lnTo>
                  <a:lnTo>
                    <a:pt x="210388" y="317158"/>
                  </a:lnTo>
                  <a:lnTo>
                    <a:pt x="196265" y="308203"/>
                  </a:lnTo>
                  <a:lnTo>
                    <a:pt x="217805" y="286664"/>
                  </a:lnTo>
                  <a:lnTo>
                    <a:pt x="174713" y="286664"/>
                  </a:lnTo>
                  <a:lnTo>
                    <a:pt x="165759" y="272536"/>
                  </a:lnTo>
                  <a:lnTo>
                    <a:pt x="159072" y="257033"/>
                  </a:lnTo>
                  <a:lnTo>
                    <a:pt x="154888" y="240385"/>
                  </a:lnTo>
                  <a:lnTo>
                    <a:pt x="153441" y="222821"/>
                  </a:lnTo>
                  <a:lnTo>
                    <a:pt x="153753" y="214656"/>
                  </a:lnTo>
                  <a:lnTo>
                    <a:pt x="154681" y="206595"/>
                  </a:lnTo>
                  <a:lnTo>
                    <a:pt x="155239" y="203695"/>
                  </a:lnTo>
                  <a:close/>
                </a:path>
                <a:path w="520700" h="445769">
                  <a:moveTo>
                    <a:pt x="421255" y="182257"/>
                  </a:moveTo>
                  <a:lnTo>
                    <a:pt x="324535" y="182257"/>
                  </a:lnTo>
                  <a:lnTo>
                    <a:pt x="334164" y="184017"/>
                  </a:lnTo>
                  <a:lnTo>
                    <a:pt x="343596" y="186037"/>
                  </a:lnTo>
                  <a:lnTo>
                    <a:pt x="366750" y="222821"/>
                  </a:lnTo>
                  <a:lnTo>
                    <a:pt x="358356" y="264298"/>
                  </a:lnTo>
                  <a:lnTo>
                    <a:pt x="335478" y="298203"/>
                  </a:lnTo>
                  <a:lnTo>
                    <a:pt x="301572" y="321081"/>
                  </a:lnTo>
                  <a:lnTo>
                    <a:pt x="260096" y="329476"/>
                  </a:lnTo>
                  <a:lnTo>
                    <a:pt x="345006" y="329476"/>
                  </a:lnTo>
                  <a:lnTo>
                    <a:pt x="370728" y="303754"/>
                  </a:lnTo>
                  <a:lnTo>
                    <a:pt x="390216" y="266118"/>
                  </a:lnTo>
                  <a:lnTo>
                    <a:pt x="397217" y="222821"/>
                  </a:lnTo>
                  <a:lnTo>
                    <a:pt x="397100" y="214656"/>
                  </a:lnTo>
                  <a:lnTo>
                    <a:pt x="396781" y="210047"/>
                  </a:lnTo>
                  <a:lnTo>
                    <a:pt x="395884" y="203593"/>
                  </a:lnTo>
                  <a:lnTo>
                    <a:pt x="455255" y="203593"/>
                  </a:lnTo>
                  <a:lnTo>
                    <a:pt x="444187" y="195575"/>
                  </a:lnTo>
                  <a:lnTo>
                    <a:pt x="425854" y="184535"/>
                  </a:lnTo>
                  <a:lnTo>
                    <a:pt x="421255" y="182257"/>
                  </a:lnTo>
                  <a:close/>
                </a:path>
                <a:path w="520700" h="445769">
                  <a:moveTo>
                    <a:pt x="299602" y="286346"/>
                  </a:moveTo>
                  <a:lnTo>
                    <a:pt x="218122" y="286346"/>
                  </a:lnTo>
                  <a:lnTo>
                    <a:pt x="227579" y="291695"/>
                  </a:lnTo>
                  <a:lnTo>
                    <a:pt x="237809" y="295673"/>
                  </a:lnTo>
                  <a:lnTo>
                    <a:pt x="248688" y="298153"/>
                  </a:lnTo>
                  <a:lnTo>
                    <a:pt x="260096" y="299008"/>
                  </a:lnTo>
                  <a:lnTo>
                    <a:pt x="289723" y="293012"/>
                  </a:lnTo>
                  <a:lnTo>
                    <a:pt x="299602" y="286346"/>
                  </a:lnTo>
                  <a:close/>
                </a:path>
                <a:path w="520700" h="445769">
                  <a:moveTo>
                    <a:pt x="240007" y="182270"/>
                  </a:moveTo>
                  <a:lnTo>
                    <a:pt x="195656" y="182270"/>
                  </a:lnTo>
                  <a:lnTo>
                    <a:pt x="190688" y="191467"/>
                  </a:lnTo>
                  <a:lnTo>
                    <a:pt x="187002" y="201364"/>
                  </a:lnTo>
                  <a:lnTo>
                    <a:pt x="184710" y="211852"/>
                  </a:lnTo>
                  <a:lnTo>
                    <a:pt x="183921" y="222821"/>
                  </a:lnTo>
                  <a:lnTo>
                    <a:pt x="184774" y="234228"/>
                  </a:lnTo>
                  <a:lnTo>
                    <a:pt x="187250" y="245110"/>
                  </a:lnTo>
                  <a:lnTo>
                    <a:pt x="191224" y="255343"/>
                  </a:lnTo>
                  <a:lnTo>
                    <a:pt x="196570" y="264807"/>
                  </a:lnTo>
                  <a:lnTo>
                    <a:pt x="174713" y="286664"/>
                  </a:lnTo>
                  <a:lnTo>
                    <a:pt x="217805" y="286664"/>
                  </a:lnTo>
                  <a:lnTo>
                    <a:pt x="218122" y="286346"/>
                  </a:lnTo>
                  <a:lnTo>
                    <a:pt x="299602" y="286346"/>
                  </a:lnTo>
                  <a:lnTo>
                    <a:pt x="313944" y="276669"/>
                  </a:lnTo>
                  <a:lnTo>
                    <a:pt x="319437" y="268528"/>
                  </a:lnTo>
                  <a:lnTo>
                    <a:pt x="253047" y="268528"/>
                  </a:lnTo>
                  <a:lnTo>
                    <a:pt x="246367" y="266928"/>
                  </a:lnTo>
                  <a:lnTo>
                    <a:pt x="240398" y="264058"/>
                  </a:lnTo>
                  <a:lnTo>
                    <a:pt x="261941" y="242519"/>
                  </a:lnTo>
                  <a:lnTo>
                    <a:pt x="218859" y="242519"/>
                  </a:lnTo>
                  <a:lnTo>
                    <a:pt x="215988" y="236550"/>
                  </a:lnTo>
                  <a:lnTo>
                    <a:pt x="214388" y="229870"/>
                  </a:lnTo>
                  <a:lnTo>
                    <a:pt x="214388" y="222821"/>
                  </a:lnTo>
                  <a:lnTo>
                    <a:pt x="217985" y="205044"/>
                  </a:lnTo>
                  <a:lnTo>
                    <a:pt x="227788" y="190514"/>
                  </a:lnTo>
                  <a:lnTo>
                    <a:pt x="240007" y="182270"/>
                  </a:lnTo>
                  <a:close/>
                </a:path>
                <a:path w="520700" h="445769">
                  <a:moveTo>
                    <a:pt x="333583" y="203123"/>
                  </a:moveTo>
                  <a:lnTo>
                    <a:pt x="301345" y="203123"/>
                  </a:lnTo>
                  <a:lnTo>
                    <a:pt x="304203" y="209092"/>
                  </a:lnTo>
                  <a:lnTo>
                    <a:pt x="305803" y="215773"/>
                  </a:lnTo>
                  <a:lnTo>
                    <a:pt x="305803" y="222821"/>
                  </a:lnTo>
                  <a:lnTo>
                    <a:pt x="302206" y="240598"/>
                  </a:lnTo>
                  <a:lnTo>
                    <a:pt x="292403" y="255128"/>
                  </a:lnTo>
                  <a:lnTo>
                    <a:pt x="277873" y="264932"/>
                  </a:lnTo>
                  <a:lnTo>
                    <a:pt x="260096" y="268528"/>
                  </a:lnTo>
                  <a:lnTo>
                    <a:pt x="319437" y="268528"/>
                  </a:lnTo>
                  <a:lnTo>
                    <a:pt x="330286" y="252449"/>
                  </a:lnTo>
                  <a:lnTo>
                    <a:pt x="336283" y="222821"/>
                  </a:lnTo>
                  <a:lnTo>
                    <a:pt x="335492" y="211845"/>
                  </a:lnTo>
                  <a:lnTo>
                    <a:pt x="333583" y="203123"/>
                  </a:lnTo>
                  <a:close/>
                </a:path>
                <a:path w="520700" h="445769">
                  <a:moveTo>
                    <a:pt x="410869" y="177114"/>
                  </a:moveTo>
                  <a:lnTo>
                    <a:pt x="267144" y="177114"/>
                  </a:lnTo>
                  <a:lnTo>
                    <a:pt x="273824" y="178714"/>
                  </a:lnTo>
                  <a:lnTo>
                    <a:pt x="279793" y="181584"/>
                  </a:lnTo>
                  <a:lnTo>
                    <a:pt x="218859" y="242519"/>
                  </a:lnTo>
                  <a:lnTo>
                    <a:pt x="261941" y="242519"/>
                  </a:lnTo>
                  <a:lnTo>
                    <a:pt x="301345" y="203123"/>
                  </a:lnTo>
                  <a:lnTo>
                    <a:pt x="333583" y="203123"/>
                  </a:lnTo>
                  <a:lnTo>
                    <a:pt x="333195" y="201353"/>
                  </a:lnTo>
                  <a:lnTo>
                    <a:pt x="329505" y="191455"/>
                  </a:lnTo>
                  <a:lnTo>
                    <a:pt x="324535" y="182257"/>
                  </a:lnTo>
                  <a:lnTo>
                    <a:pt x="421255" y="182257"/>
                  </a:lnTo>
                  <a:lnTo>
                    <a:pt x="410869" y="177114"/>
                  </a:lnTo>
                  <a:close/>
                </a:path>
                <a:path w="520700" h="445769">
                  <a:moveTo>
                    <a:pt x="260096" y="146634"/>
                  </a:moveTo>
                  <a:lnTo>
                    <a:pt x="193938" y="151645"/>
                  </a:lnTo>
                  <a:lnTo>
                    <a:pt x="134581" y="166573"/>
                  </a:lnTo>
                  <a:lnTo>
                    <a:pt x="94337" y="184542"/>
                  </a:lnTo>
                  <a:lnTo>
                    <a:pt x="58940" y="207949"/>
                  </a:lnTo>
                  <a:lnTo>
                    <a:pt x="116915" y="207937"/>
                  </a:lnTo>
                  <a:lnTo>
                    <a:pt x="124294" y="203695"/>
                  </a:lnTo>
                  <a:lnTo>
                    <a:pt x="155239" y="203695"/>
                  </a:lnTo>
                  <a:lnTo>
                    <a:pt x="195656" y="182270"/>
                  </a:lnTo>
                  <a:lnTo>
                    <a:pt x="240026" y="182257"/>
                  </a:lnTo>
                  <a:lnTo>
                    <a:pt x="242318" y="180710"/>
                  </a:lnTo>
                  <a:lnTo>
                    <a:pt x="260096" y="177114"/>
                  </a:lnTo>
                  <a:lnTo>
                    <a:pt x="410869" y="177114"/>
                  </a:lnTo>
                  <a:lnTo>
                    <a:pt x="406310" y="174856"/>
                  </a:lnTo>
                  <a:lnTo>
                    <a:pt x="367461" y="160740"/>
                  </a:lnTo>
                  <a:lnTo>
                    <a:pt x="348551" y="155917"/>
                  </a:lnTo>
                  <a:lnTo>
                    <a:pt x="354825" y="149644"/>
                  </a:lnTo>
                  <a:lnTo>
                    <a:pt x="311734" y="149644"/>
                  </a:lnTo>
                  <a:lnTo>
                    <a:pt x="299181" y="148332"/>
                  </a:lnTo>
                  <a:lnTo>
                    <a:pt x="286386" y="147391"/>
                  </a:lnTo>
                  <a:lnTo>
                    <a:pt x="273356" y="146824"/>
                  </a:lnTo>
                  <a:lnTo>
                    <a:pt x="260096" y="146634"/>
                  </a:lnTo>
                  <a:close/>
                </a:path>
                <a:path w="520700" h="445769">
                  <a:moveTo>
                    <a:pt x="432078" y="129260"/>
                  </a:moveTo>
                  <a:lnTo>
                    <a:pt x="375208" y="129260"/>
                  </a:lnTo>
                  <a:lnTo>
                    <a:pt x="378371" y="130759"/>
                  </a:lnTo>
                  <a:lnTo>
                    <a:pt x="381508" y="132295"/>
                  </a:lnTo>
                  <a:lnTo>
                    <a:pt x="422225" y="160254"/>
                  </a:lnTo>
                  <a:lnTo>
                    <a:pt x="452856" y="194881"/>
                  </a:lnTo>
                  <a:lnTo>
                    <a:pt x="461251" y="207937"/>
                  </a:lnTo>
                  <a:lnTo>
                    <a:pt x="495279" y="207937"/>
                  </a:lnTo>
                  <a:lnTo>
                    <a:pt x="478663" y="178625"/>
                  </a:lnTo>
                  <a:lnTo>
                    <a:pt x="462075" y="157271"/>
                  </a:lnTo>
                  <a:lnTo>
                    <a:pt x="443352" y="138263"/>
                  </a:lnTo>
                  <a:lnTo>
                    <a:pt x="432078" y="129260"/>
                  </a:lnTo>
                  <a:close/>
                </a:path>
                <a:path w="520700" h="445769">
                  <a:moveTo>
                    <a:pt x="398449" y="106006"/>
                  </a:moveTo>
                  <a:lnTo>
                    <a:pt x="260096" y="106006"/>
                  </a:lnTo>
                  <a:lnTo>
                    <a:pt x="282549" y="106722"/>
                  </a:lnTo>
                  <a:lnTo>
                    <a:pt x="304036" y="108861"/>
                  </a:lnTo>
                  <a:lnTo>
                    <a:pt x="324530" y="112414"/>
                  </a:lnTo>
                  <a:lnTo>
                    <a:pt x="344004" y="117373"/>
                  </a:lnTo>
                  <a:lnTo>
                    <a:pt x="311734" y="149644"/>
                  </a:lnTo>
                  <a:lnTo>
                    <a:pt x="354825" y="149644"/>
                  </a:lnTo>
                  <a:lnTo>
                    <a:pt x="375208" y="129260"/>
                  </a:lnTo>
                  <a:lnTo>
                    <a:pt x="432078" y="129260"/>
                  </a:lnTo>
                  <a:lnTo>
                    <a:pt x="422564" y="121663"/>
                  </a:lnTo>
                  <a:lnTo>
                    <a:pt x="399783" y="107530"/>
                  </a:lnTo>
                  <a:lnTo>
                    <a:pt x="397916" y="106540"/>
                  </a:lnTo>
                  <a:lnTo>
                    <a:pt x="398449" y="106006"/>
                  </a:lnTo>
                  <a:close/>
                </a:path>
                <a:path w="520700" h="445769">
                  <a:moveTo>
                    <a:pt x="461378" y="0"/>
                  </a:moveTo>
                  <a:lnTo>
                    <a:pt x="368109" y="93268"/>
                  </a:lnTo>
                  <a:lnTo>
                    <a:pt x="411189" y="93268"/>
                  </a:lnTo>
                  <a:lnTo>
                    <a:pt x="482917" y="21551"/>
                  </a:lnTo>
                  <a:lnTo>
                    <a:pt x="4613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9994" y="3616197"/>
              <a:ext cx="1087793" cy="108779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7777" y="4013847"/>
              <a:ext cx="492125" cy="452755"/>
            </a:xfrm>
            <a:custGeom>
              <a:avLst/>
              <a:gdLst/>
              <a:ahLst/>
              <a:cxnLst/>
              <a:rect l="l" t="t" r="r" b="b"/>
              <a:pathLst>
                <a:path w="492125" h="452754">
                  <a:moveTo>
                    <a:pt x="236162" y="0"/>
                  </a:moveTo>
                  <a:lnTo>
                    <a:pt x="126210" y="46114"/>
                  </a:lnTo>
                  <a:lnTo>
                    <a:pt x="95533" y="83109"/>
                  </a:lnTo>
                  <a:lnTo>
                    <a:pt x="93254" y="99669"/>
                  </a:lnTo>
                  <a:lnTo>
                    <a:pt x="93254" y="136563"/>
                  </a:lnTo>
                  <a:lnTo>
                    <a:pt x="74916" y="147021"/>
                  </a:lnTo>
                  <a:lnTo>
                    <a:pt x="42935" y="174400"/>
                  </a:lnTo>
                  <a:lnTo>
                    <a:pt x="16859" y="212863"/>
                  </a:lnTo>
                  <a:lnTo>
                    <a:pt x="1907" y="260625"/>
                  </a:lnTo>
                  <a:lnTo>
                    <a:pt x="0" y="285928"/>
                  </a:lnTo>
                  <a:lnTo>
                    <a:pt x="5948" y="330077"/>
                  </a:lnTo>
                  <a:lnTo>
                    <a:pt x="22735" y="369790"/>
                  </a:lnTo>
                  <a:lnTo>
                    <a:pt x="48759" y="403458"/>
                  </a:lnTo>
                  <a:lnTo>
                    <a:pt x="82425" y="429484"/>
                  </a:lnTo>
                  <a:lnTo>
                    <a:pt x="122135" y="446271"/>
                  </a:lnTo>
                  <a:lnTo>
                    <a:pt x="166292" y="452221"/>
                  </a:lnTo>
                  <a:lnTo>
                    <a:pt x="209422" y="446550"/>
                  </a:lnTo>
                  <a:lnTo>
                    <a:pt x="248355" y="430524"/>
                  </a:lnTo>
                  <a:lnTo>
                    <a:pt x="272688" y="412305"/>
                  </a:lnTo>
                  <a:lnTo>
                    <a:pt x="166292" y="412305"/>
                  </a:lnTo>
                  <a:lnTo>
                    <a:pt x="117146" y="402358"/>
                  </a:lnTo>
                  <a:lnTo>
                    <a:pt x="76970" y="375247"/>
                  </a:lnTo>
                  <a:lnTo>
                    <a:pt x="49860" y="335067"/>
                  </a:lnTo>
                  <a:lnTo>
                    <a:pt x="39915" y="285915"/>
                  </a:lnTo>
                  <a:lnTo>
                    <a:pt x="43603" y="255395"/>
                  </a:lnTo>
                  <a:lnTo>
                    <a:pt x="54197" y="227362"/>
                  </a:lnTo>
                  <a:lnTo>
                    <a:pt x="70984" y="202824"/>
                  </a:lnTo>
                  <a:lnTo>
                    <a:pt x="93254" y="182778"/>
                  </a:lnTo>
                  <a:lnTo>
                    <a:pt x="133030" y="182778"/>
                  </a:lnTo>
                  <a:lnTo>
                    <a:pt x="133030" y="92062"/>
                  </a:lnTo>
                  <a:lnTo>
                    <a:pt x="137259" y="85217"/>
                  </a:lnTo>
                  <a:lnTo>
                    <a:pt x="229322" y="39192"/>
                  </a:lnTo>
                  <a:lnTo>
                    <a:pt x="287191" y="39179"/>
                  </a:lnTo>
                  <a:lnTo>
                    <a:pt x="284674" y="29745"/>
                  </a:lnTo>
                  <a:lnTo>
                    <a:pt x="264105" y="8836"/>
                  </a:lnTo>
                  <a:lnTo>
                    <a:pt x="236162" y="0"/>
                  </a:lnTo>
                  <a:close/>
                </a:path>
                <a:path w="492125" h="452754">
                  <a:moveTo>
                    <a:pt x="386849" y="292570"/>
                  </a:moveTo>
                  <a:lnTo>
                    <a:pt x="345717" y="292570"/>
                  </a:lnTo>
                  <a:lnTo>
                    <a:pt x="374292" y="406882"/>
                  </a:lnTo>
                  <a:lnTo>
                    <a:pt x="384563" y="428446"/>
                  </a:lnTo>
                  <a:lnTo>
                    <a:pt x="401664" y="443782"/>
                  </a:lnTo>
                  <a:lnTo>
                    <a:pt x="423227" y="451556"/>
                  </a:lnTo>
                  <a:lnTo>
                    <a:pt x="446885" y="450431"/>
                  </a:lnTo>
                  <a:lnTo>
                    <a:pt x="468324" y="440222"/>
                  </a:lnTo>
                  <a:lnTo>
                    <a:pt x="483673" y="423148"/>
                  </a:lnTo>
                  <a:lnTo>
                    <a:pt x="487690" y="412096"/>
                  </a:lnTo>
                  <a:lnTo>
                    <a:pt x="429357" y="412096"/>
                  </a:lnTo>
                  <a:lnTo>
                    <a:pt x="422178" y="409529"/>
                  </a:lnTo>
                  <a:lnTo>
                    <a:pt x="416455" y="404426"/>
                  </a:lnTo>
                  <a:lnTo>
                    <a:pt x="413002" y="397192"/>
                  </a:lnTo>
                  <a:lnTo>
                    <a:pt x="386849" y="292570"/>
                  </a:lnTo>
                  <a:close/>
                </a:path>
                <a:path w="492125" h="452754">
                  <a:moveTo>
                    <a:pt x="292682" y="168389"/>
                  </a:moveTo>
                  <a:lnTo>
                    <a:pt x="212850" y="168389"/>
                  </a:lnTo>
                  <a:lnTo>
                    <a:pt x="225479" y="174200"/>
                  </a:lnTo>
                  <a:lnTo>
                    <a:pt x="237272" y="181297"/>
                  </a:lnTo>
                  <a:lnTo>
                    <a:pt x="248151" y="189583"/>
                  </a:lnTo>
                  <a:lnTo>
                    <a:pt x="258036" y="198958"/>
                  </a:lnTo>
                  <a:lnTo>
                    <a:pt x="258519" y="199491"/>
                  </a:lnTo>
                  <a:lnTo>
                    <a:pt x="258881" y="199849"/>
                  </a:lnTo>
                  <a:lnTo>
                    <a:pt x="285137" y="242833"/>
                  </a:lnTo>
                  <a:lnTo>
                    <a:pt x="292679" y="285928"/>
                  </a:lnTo>
                  <a:lnTo>
                    <a:pt x="282735" y="335067"/>
                  </a:lnTo>
                  <a:lnTo>
                    <a:pt x="255621" y="375248"/>
                  </a:lnTo>
                  <a:lnTo>
                    <a:pt x="215443" y="402358"/>
                  </a:lnTo>
                  <a:lnTo>
                    <a:pt x="166292" y="412305"/>
                  </a:lnTo>
                  <a:lnTo>
                    <a:pt x="272688" y="412305"/>
                  </a:lnTo>
                  <a:lnTo>
                    <a:pt x="281606" y="405628"/>
                  </a:lnTo>
                  <a:lnTo>
                    <a:pt x="307693" y="373348"/>
                  </a:lnTo>
                  <a:lnTo>
                    <a:pt x="325134" y="335167"/>
                  </a:lnTo>
                  <a:lnTo>
                    <a:pt x="332446" y="292570"/>
                  </a:lnTo>
                  <a:lnTo>
                    <a:pt x="386849" y="292570"/>
                  </a:lnTo>
                  <a:lnTo>
                    <a:pt x="378432" y="258902"/>
                  </a:lnTo>
                  <a:lnTo>
                    <a:pt x="370457" y="252793"/>
                  </a:lnTo>
                  <a:lnTo>
                    <a:pt x="329258" y="252793"/>
                  </a:lnTo>
                  <a:lnTo>
                    <a:pt x="326799" y="242400"/>
                  </a:lnTo>
                  <a:lnTo>
                    <a:pt x="323702" y="232229"/>
                  </a:lnTo>
                  <a:lnTo>
                    <a:pt x="319985" y="222329"/>
                  </a:lnTo>
                  <a:lnTo>
                    <a:pt x="315669" y="212750"/>
                  </a:lnTo>
                  <a:lnTo>
                    <a:pt x="448156" y="212750"/>
                  </a:lnTo>
                  <a:lnTo>
                    <a:pt x="442508" y="199849"/>
                  </a:lnTo>
                  <a:lnTo>
                    <a:pt x="429307" y="185563"/>
                  </a:lnTo>
                  <a:lnTo>
                    <a:pt x="412199" y="176282"/>
                  </a:lnTo>
                  <a:lnTo>
                    <a:pt x="392453" y="172974"/>
                  </a:lnTo>
                  <a:lnTo>
                    <a:pt x="292682" y="172974"/>
                  </a:lnTo>
                  <a:lnTo>
                    <a:pt x="292682" y="168389"/>
                  </a:lnTo>
                  <a:close/>
                </a:path>
                <a:path w="492125" h="452754">
                  <a:moveTo>
                    <a:pt x="448156" y="212750"/>
                  </a:moveTo>
                  <a:lnTo>
                    <a:pt x="401623" y="212750"/>
                  </a:lnTo>
                  <a:lnTo>
                    <a:pt x="409585" y="218973"/>
                  </a:lnTo>
                  <a:lnTo>
                    <a:pt x="451724" y="387502"/>
                  </a:lnTo>
                  <a:lnTo>
                    <a:pt x="429357" y="412096"/>
                  </a:lnTo>
                  <a:lnTo>
                    <a:pt x="487690" y="412096"/>
                  </a:lnTo>
                  <a:lnTo>
                    <a:pt x="491518" y="401564"/>
                  </a:lnTo>
                  <a:lnTo>
                    <a:pt x="490446" y="377825"/>
                  </a:lnTo>
                  <a:lnTo>
                    <a:pt x="450530" y="218173"/>
                  </a:lnTo>
                  <a:lnTo>
                    <a:pt x="448156" y="212750"/>
                  </a:lnTo>
                  <a:close/>
                </a:path>
                <a:path w="492125" h="452754">
                  <a:moveTo>
                    <a:pt x="133030" y="182778"/>
                  </a:moveTo>
                  <a:lnTo>
                    <a:pt x="93254" y="182778"/>
                  </a:lnTo>
                  <a:lnTo>
                    <a:pt x="93254" y="219405"/>
                  </a:lnTo>
                  <a:lnTo>
                    <a:pt x="97945" y="242684"/>
                  </a:lnTo>
                  <a:lnTo>
                    <a:pt x="110742" y="261717"/>
                  </a:lnTo>
                  <a:lnTo>
                    <a:pt x="129730" y="274560"/>
                  </a:lnTo>
                  <a:lnTo>
                    <a:pt x="152995" y="279273"/>
                  </a:lnTo>
                  <a:lnTo>
                    <a:pt x="176272" y="274560"/>
                  </a:lnTo>
                  <a:lnTo>
                    <a:pt x="195300" y="261717"/>
                  </a:lnTo>
                  <a:lnTo>
                    <a:pt x="208139" y="242684"/>
                  </a:lnTo>
                  <a:lnTo>
                    <a:pt x="208812" y="239357"/>
                  </a:lnTo>
                  <a:lnTo>
                    <a:pt x="152995" y="239357"/>
                  </a:lnTo>
                  <a:lnTo>
                    <a:pt x="145230" y="237786"/>
                  </a:lnTo>
                  <a:lnTo>
                    <a:pt x="138883" y="233505"/>
                  </a:lnTo>
                  <a:lnTo>
                    <a:pt x="134601" y="227162"/>
                  </a:lnTo>
                  <a:lnTo>
                    <a:pt x="133030" y="219405"/>
                  </a:lnTo>
                  <a:lnTo>
                    <a:pt x="133030" y="182778"/>
                  </a:lnTo>
                  <a:close/>
                </a:path>
                <a:path w="492125" h="452754">
                  <a:moveTo>
                    <a:pt x="192898" y="104381"/>
                  </a:moveTo>
                  <a:lnTo>
                    <a:pt x="185157" y="105950"/>
                  </a:lnTo>
                  <a:lnTo>
                    <a:pt x="178863" y="110230"/>
                  </a:lnTo>
                  <a:lnTo>
                    <a:pt x="174633" y="116576"/>
                  </a:lnTo>
                  <a:lnTo>
                    <a:pt x="173086" y="124346"/>
                  </a:lnTo>
                  <a:lnTo>
                    <a:pt x="173086" y="219405"/>
                  </a:lnTo>
                  <a:lnTo>
                    <a:pt x="171493" y="227162"/>
                  </a:lnTo>
                  <a:lnTo>
                    <a:pt x="167165" y="233505"/>
                  </a:lnTo>
                  <a:lnTo>
                    <a:pt x="160774" y="237786"/>
                  </a:lnTo>
                  <a:lnTo>
                    <a:pt x="152995" y="239357"/>
                  </a:lnTo>
                  <a:lnTo>
                    <a:pt x="208812" y="239357"/>
                  </a:lnTo>
                  <a:lnTo>
                    <a:pt x="212850" y="219405"/>
                  </a:lnTo>
                  <a:lnTo>
                    <a:pt x="212850" y="168389"/>
                  </a:lnTo>
                  <a:lnTo>
                    <a:pt x="292682" y="168389"/>
                  </a:lnTo>
                  <a:lnTo>
                    <a:pt x="292682" y="143789"/>
                  </a:lnTo>
                  <a:lnTo>
                    <a:pt x="252906" y="143789"/>
                  </a:lnTo>
                  <a:lnTo>
                    <a:pt x="243465" y="138472"/>
                  </a:lnTo>
                  <a:lnTo>
                    <a:pt x="233613" y="133756"/>
                  </a:lnTo>
                  <a:lnTo>
                    <a:pt x="223397" y="129670"/>
                  </a:lnTo>
                  <a:lnTo>
                    <a:pt x="212862" y="126238"/>
                  </a:lnTo>
                  <a:lnTo>
                    <a:pt x="212862" y="124346"/>
                  </a:lnTo>
                  <a:lnTo>
                    <a:pt x="211293" y="116576"/>
                  </a:lnTo>
                  <a:lnTo>
                    <a:pt x="207014" y="110230"/>
                  </a:lnTo>
                  <a:lnTo>
                    <a:pt x="200668" y="105950"/>
                  </a:lnTo>
                  <a:lnTo>
                    <a:pt x="192898" y="104381"/>
                  </a:lnTo>
                  <a:close/>
                </a:path>
                <a:path w="492125" h="452754">
                  <a:moveTo>
                    <a:pt x="287191" y="39179"/>
                  </a:moveTo>
                  <a:lnTo>
                    <a:pt x="235583" y="39179"/>
                  </a:lnTo>
                  <a:lnTo>
                    <a:pt x="248016" y="44678"/>
                  </a:lnTo>
                  <a:lnTo>
                    <a:pt x="252906" y="51816"/>
                  </a:lnTo>
                  <a:lnTo>
                    <a:pt x="252906" y="143789"/>
                  </a:lnTo>
                  <a:lnTo>
                    <a:pt x="292682" y="143789"/>
                  </a:lnTo>
                  <a:lnTo>
                    <a:pt x="292682" y="59753"/>
                  </a:lnTo>
                  <a:lnTo>
                    <a:pt x="287191" y="391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30724" y="3854094"/>
              <a:ext cx="159638" cy="15963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89404" y="2304008"/>
              <a:ext cx="1087793" cy="108778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88807" y="2698534"/>
              <a:ext cx="688975" cy="299085"/>
            </a:xfrm>
            <a:custGeom>
              <a:avLst/>
              <a:gdLst/>
              <a:ahLst/>
              <a:cxnLst/>
              <a:rect l="l" t="t" r="r" b="b"/>
              <a:pathLst>
                <a:path w="688975" h="299085">
                  <a:moveTo>
                    <a:pt x="157899" y="0"/>
                  </a:moveTo>
                  <a:lnTo>
                    <a:pt x="130058" y="2601"/>
                  </a:lnTo>
                  <a:lnTo>
                    <a:pt x="103925" y="10088"/>
                  </a:lnTo>
                  <a:lnTo>
                    <a:pt x="79976" y="21983"/>
                  </a:lnTo>
                  <a:lnTo>
                    <a:pt x="58686" y="37807"/>
                  </a:lnTo>
                  <a:lnTo>
                    <a:pt x="0" y="37807"/>
                  </a:lnTo>
                  <a:lnTo>
                    <a:pt x="0" y="78181"/>
                  </a:lnTo>
                  <a:lnTo>
                    <a:pt x="26606" y="78181"/>
                  </a:lnTo>
                  <a:lnTo>
                    <a:pt x="18915" y="94613"/>
                  </a:lnTo>
                  <a:lnTo>
                    <a:pt x="13239" y="112053"/>
                  </a:lnTo>
                  <a:lnTo>
                    <a:pt x="9725" y="130353"/>
                  </a:lnTo>
                  <a:lnTo>
                    <a:pt x="8521" y="149364"/>
                  </a:lnTo>
                  <a:lnTo>
                    <a:pt x="16149" y="196524"/>
                  </a:lnTo>
                  <a:lnTo>
                    <a:pt x="37379" y="237520"/>
                  </a:lnTo>
                  <a:lnTo>
                    <a:pt x="69733" y="269872"/>
                  </a:lnTo>
                  <a:lnTo>
                    <a:pt x="110732" y="291101"/>
                  </a:lnTo>
                  <a:lnTo>
                    <a:pt x="157899" y="298729"/>
                  </a:lnTo>
                  <a:lnTo>
                    <a:pt x="205059" y="291101"/>
                  </a:lnTo>
                  <a:lnTo>
                    <a:pt x="246054" y="269872"/>
                  </a:lnTo>
                  <a:lnTo>
                    <a:pt x="257571" y="258356"/>
                  </a:lnTo>
                  <a:lnTo>
                    <a:pt x="157899" y="258356"/>
                  </a:lnTo>
                  <a:lnTo>
                    <a:pt x="146867" y="257798"/>
                  </a:lnTo>
                  <a:lnTo>
                    <a:pt x="136134" y="256163"/>
                  </a:lnTo>
                  <a:lnTo>
                    <a:pt x="125932" y="253566"/>
                  </a:lnTo>
                  <a:lnTo>
                    <a:pt x="116039" y="249986"/>
                  </a:lnTo>
                  <a:lnTo>
                    <a:pt x="154444" y="225297"/>
                  </a:lnTo>
                  <a:lnTo>
                    <a:pt x="79806" y="225297"/>
                  </a:lnTo>
                  <a:lnTo>
                    <a:pt x="72639" y="217164"/>
                  </a:lnTo>
                  <a:lnTo>
                    <a:pt x="66301" y="208348"/>
                  </a:lnTo>
                  <a:lnTo>
                    <a:pt x="60852" y="198910"/>
                  </a:lnTo>
                  <a:lnTo>
                    <a:pt x="56349" y="188912"/>
                  </a:lnTo>
                  <a:lnTo>
                    <a:pt x="123634" y="145656"/>
                  </a:lnTo>
                  <a:lnTo>
                    <a:pt x="48996" y="145656"/>
                  </a:lnTo>
                  <a:lnTo>
                    <a:pt x="58559" y="104568"/>
                  </a:lnTo>
                  <a:lnTo>
                    <a:pt x="82107" y="71110"/>
                  </a:lnTo>
                  <a:lnTo>
                    <a:pt x="116324" y="48601"/>
                  </a:lnTo>
                  <a:lnTo>
                    <a:pt x="157899" y="40360"/>
                  </a:lnTo>
                  <a:lnTo>
                    <a:pt x="258692" y="40360"/>
                  </a:lnTo>
                  <a:lnTo>
                    <a:pt x="249403" y="31402"/>
                  </a:lnTo>
                  <a:lnTo>
                    <a:pt x="222094" y="14517"/>
                  </a:lnTo>
                  <a:lnTo>
                    <a:pt x="191313" y="3769"/>
                  </a:lnTo>
                  <a:lnTo>
                    <a:pt x="157899" y="0"/>
                  </a:lnTo>
                  <a:close/>
                </a:path>
                <a:path w="688975" h="299085">
                  <a:moveTo>
                    <a:pt x="473733" y="58978"/>
                  </a:moveTo>
                  <a:lnTo>
                    <a:pt x="344487" y="58978"/>
                  </a:lnTo>
                  <a:lnTo>
                    <a:pt x="360381" y="61483"/>
                  </a:lnTo>
                  <a:lnTo>
                    <a:pt x="374273" y="68468"/>
                  </a:lnTo>
                  <a:lnTo>
                    <a:pt x="385372" y="79145"/>
                  </a:lnTo>
                  <a:lnTo>
                    <a:pt x="392887" y="92722"/>
                  </a:lnTo>
                  <a:lnTo>
                    <a:pt x="388110" y="106127"/>
                  </a:lnTo>
                  <a:lnTo>
                    <a:pt x="384609" y="120081"/>
                  </a:lnTo>
                  <a:lnTo>
                    <a:pt x="382457" y="134517"/>
                  </a:lnTo>
                  <a:lnTo>
                    <a:pt x="381723" y="149364"/>
                  </a:lnTo>
                  <a:lnTo>
                    <a:pt x="389351" y="196524"/>
                  </a:lnTo>
                  <a:lnTo>
                    <a:pt x="410580" y="237520"/>
                  </a:lnTo>
                  <a:lnTo>
                    <a:pt x="442932" y="269872"/>
                  </a:lnTo>
                  <a:lnTo>
                    <a:pt x="483928" y="291101"/>
                  </a:lnTo>
                  <a:lnTo>
                    <a:pt x="531088" y="298729"/>
                  </a:lnTo>
                  <a:lnTo>
                    <a:pt x="578248" y="291101"/>
                  </a:lnTo>
                  <a:lnTo>
                    <a:pt x="619244" y="269872"/>
                  </a:lnTo>
                  <a:lnTo>
                    <a:pt x="630760" y="258356"/>
                  </a:lnTo>
                  <a:lnTo>
                    <a:pt x="531088" y="258356"/>
                  </a:lnTo>
                  <a:lnTo>
                    <a:pt x="520027" y="257798"/>
                  </a:lnTo>
                  <a:lnTo>
                    <a:pt x="509281" y="256163"/>
                  </a:lnTo>
                  <a:lnTo>
                    <a:pt x="498904" y="253507"/>
                  </a:lnTo>
                  <a:lnTo>
                    <a:pt x="488950" y="249885"/>
                  </a:lnTo>
                  <a:lnTo>
                    <a:pt x="527469" y="225120"/>
                  </a:lnTo>
                  <a:lnTo>
                    <a:pt x="452818" y="225120"/>
                  </a:lnTo>
                  <a:lnTo>
                    <a:pt x="445677" y="216969"/>
                  </a:lnTo>
                  <a:lnTo>
                    <a:pt x="439362" y="208140"/>
                  </a:lnTo>
                  <a:lnTo>
                    <a:pt x="433933" y="198691"/>
                  </a:lnTo>
                  <a:lnTo>
                    <a:pt x="429450" y="188683"/>
                  </a:lnTo>
                  <a:lnTo>
                    <a:pt x="496834" y="145364"/>
                  </a:lnTo>
                  <a:lnTo>
                    <a:pt x="422186" y="145364"/>
                  </a:lnTo>
                  <a:lnTo>
                    <a:pt x="431833" y="104381"/>
                  </a:lnTo>
                  <a:lnTo>
                    <a:pt x="455396" y="71016"/>
                  </a:lnTo>
                  <a:lnTo>
                    <a:pt x="473733" y="58978"/>
                  </a:lnTo>
                  <a:close/>
                </a:path>
                <a:path w="688975" h="299085">
                  <a:moveTo>
                    <a:pt x="309542" y="73431"/>
                  </a:moveTo>
                  <a:lnTo>
                    <a:pt x="235978" y="73431"/>
                  </a:lnTo>
                  <a:lnTo>
                    <a:pt x="248872" y="89435"/>
                  </a:lnTo>
                  <a:lnTo>
                    <a:pt x="258602" y="107702"/>
                  </a:lnTo>
                  <a:lnTo>
                    <a:pt x="264748" y="127816"/>
                  </a:lnTo>
                  <a:lnTo>
                    <a:pt x="266890" y="149364"/>
                  </a:lnTo>
                  <a:lnTo>
                    <a:pt x="258311" y="191747"/>
                  </a:lnTo>
                  <a:lnTo>
                    <a:pt x="234930" y="226396"/>
                  </a:lnTo>
                  <a:lnTo>
                    <a:pt x="200282" y="249777"/>
                  </a:lnTo>
                  <a:lnTo>
                    <a:pt x="157899" y="258356"/>
                  </a:lnTo>
                  <a:lnTo>
                    <a:pt x="257571" y="258356"/>
                  </a:lnTo>
                  <a:lnTo>
                    <a:pt x="278406" y="237520"/>
                  </a:lnTo>
                  <a:lnTo>
                    <a:pt x="299636" y="196524"/>
                  </a:lnTo>
                  <a:lnTo>
                    <a:pt x="307263" y="149364"/>
                  </a:lnTo>
                  <a:lnTo>
                    <a:pt x="306530" y="134517"/>
                  </a:lnTo>
                  <a:lnTo>
                    <a:pt x="304376" y="120081"/>
                  </a:lnTo>
                  <a:lnTo>
                    <a:pt x="300871" y="106127"/>
                  </a:lnTo>
                  <a:lnTo>
                    <a:pt x="296087" y="92722"/>
                  </a:lnTo>
                  <a:lnTo>
                    <a:pt x="303602" y="79145"/>
                  </a:lnTo>
                  <a:lnTo>
                    <a:pt x="309542" y="73431"/>
                  </a:lnTo>
                  <a:close/>
                </a:path>
                <a:path w="688975" h="299085">
                  <a:moveTo>
                    <a:pt x="688975" y="73253"/>
                  </a:moveTo>
                  <a:lnTo>
                    <a:pt x="609003" y="73253"/>
                  </a:lnTo>
                  <a:lnTo>
                    <a:pt x="621965" y="89278"/>
                  </a:lnTo>
                  <a:lnTo>
                    <a:pt x="631747" y="107584"/>
                  </a:lnTo>
                  <a:lnTo>
                    <a:pt x="637932" y="127816"/>
                  </a:lnTo>
                  <a:lnTo>
                    <a:pt x="640080" y="149364"/>
                  </a:lnTo>
                  <a:lnTo>
                    <a:pt x="631501" y="191747"/>
                  </a:lnTo>
                  <a:lnTo>
                    <a:pt x="608120" y="226396"/>
                  </a:lnTo>
                  <a:lnTo>
                    <a:pt x="573471" y="249777"/>
                  </a:lnTo>
                  <a:lnTo>
                    <a:pt x="531088" y="258356"/>
                  </a:lnTo>
                  <a:lnTo>
                    <a:pt x="630760" y="258356"/>
                  </a:lnTo>
                  <a:lnTo>
                    <a:pt x="651596" y="237520"/>
                  </a:lnTo>
                  <a:lnTo>
                    <a:pt x="672825" y="196524"/>
                  </a:lnTo>
                  <a:lnTo>
                    <a:pt x="680453" y="149364"/>
                  </a:lnTo>
                  <a:lnTo>
                    <a:pt x="679249" y="130353"/>
                  </a:lnTo>
                  <a:lnTo>
                    <a:pt x="675735" y="112053"/>
                  </a:lnTo>
                  <a:lnTo>
                    <a:pt x="670059" y="94613"/>
                  </a:lnTo>
                  <a:lnTo>
                    <a:pt x="662368" y="78181"/>
                  </a:lnTo>
                  <a:lnTo>
                    <a:pt x="688975" y="78181"/>
                  </a:lnTo>
                  <a:lnTo>
                    <a:pt x="688975" y="73253"/>
                  </a:lnTo>
                  <a:close/>
                </a:path>
                <a:path w="688975" h="299085">
                  <a:moveTo>
                    <a:pt x="175679" y="163652"/>
                  </a:moveTo>
                  <a:lnTo>
                    <a:pt x="79806" y="225297"/>
                  </a:lnTo>
                  <a:lnTo>
                    <a:pt x="154444" y="225297"/>
                  </a:lnTo>
                  <a:lnTo>
                    <a:pt x="197510" y="197611"/>
                  </a:lnTo>
                  <a:lnTo>
                    <a:pt x="175679" y="163652"/>
                  </a:lnTo>
                  <a:close/>
                </a:path>
                <a:path w="688975" h="299085">
                  <a:moveTo>
                    <a:pt x="548424" y="163652"/>
                  </a:moveTo>
                  <a:lnTo>
                    <a:pt x="452818" y="225120"/>
                  </a:lnTo>
                  <a:lnTo>
                    <a:pt x="527469" y="225120"/>
                  </a:lnTo>
                  <a:lnTo>
                    <a:pt x="570255" y="197611"/>
                  </a:lnTo>
                  <a:lnTo>
                    <a:pt x="548424" y="163652"/>
                  </a:lnTo>
                  <a:close/>
                </a:path>
                <a:path w="688975" h="299085">
                  <a:moveTo>
                    <a:pt x="258692" y="40360"/>
                  </a:moveTo>
                  <a:lnTo>
                    <a:pt x="157899" y="40360"/>
                  </a:lnTo>
                  <a:lnTo>
                    <a:pt x="168877" y="40912"/>
                  </a:lnTo>
                  <a:lnTo>
                    <a:pt x="179546" y="42530"/>
                  </a:lnTo>
                  <a:lnTo>
                    <a:pt x="189853" y="45155"/>
                  </a:lnTo>
                  <a:lnTo>
                    <a:pt x="199745" y="48729"/>
                  </a:lnTo>
                  <a:lnTo>
                    <a:pt x="48996" y="145656"/>
                  </a:lnTo>
                  <a:lnTo>
                    <a:pt x="123634" y="145656"/>
                  </a:lnTo>
                  <a:lnTo>
                    <a:pt x="235978" y="73431"/>
                  </a:lnTo>
                  <a:lnTo>
                    <a:pt x="309542" y="73431"/>
                  </a:lnTo>
                  <a:lnTo>
                    <a:pt x="314701" y="68468"/>
                  </a:lnTo>
                  <a:lnTo>
                    <a:pt x="328593" y="61483"/>
                  </a:lnTo>
                  <a:lnTo>
                    <a:pt x="344487" y="58978"/>
                  </a:lnTo>
                  <a:lnTo>
                    <a:pt x="473733" y="58978"/>
                  </a:lnTo>
                  <a:lnTo>
                    <a:pt x="481954" y="53581"/>
                  </a:lnTo>
                  <a:lnTo>
                    <a:pt x="272402" y="53581"/>
                  </a:lnTo>
                  <a:lnTo>
                    <a:pt x="258692" y="40360"/>
                  </a:lnTo>
                  <a:close/>
                </a:path>
                <a:path w="688975" h="299085">
                  <a:moveTo>
                    <a:pt x="688975" y="40360"/>
                  </a:moveTo>
                  <a:lnTo>
                    <a:pt x="531088" y="40360"/>
                  </a:lnTo>
                  <a:lnTo>
                    <a:pt x="542037" y="40912"/>
                  </a:lnTo>
                  <a:lnTo>
                    <a:pt x="552694" y="42530"/>
                  </a:lnTo>
                  <a:lnTo>
                    <a:pt x="562830" y="45096"/>
                  </a:lnTo>
                  <a:lnTo>
                    <a:pt x="572668" y="48628"/>
                  </a:lnTo>
                  <a:lnTo>
                    <a:pt x="422186" y="145364"/>
                  </a:lnTo>
                  <a:lnTo>
                    <a:pt x="496834" y="145364"/>
                  </a:lnTo>
                  <a:lnTo>
                    <a:pt x="609003" y="73253"/>
                  </a:lnTo>
                  <a:lnTo>
                    <a:pt x="688975" y="73253"/>
                  </a:lnTo>
                  <a:lnTo>
                    <a:pt x="688975" y="40360"/>
                  </a:lnTo>
                  <a:close/>
                </a:path>
                <a:path w="688975" h="299085">
                  <a:moveTo>
                    <a:pt x="344487" y="18605"/>
                  </a:moveTo>
                  <a:lnTo>
                    <a:pt x="323283" y="21077"/>
                  </a:lnTo>
                  <a:lnTo>
                    <a:pt x="303825" y="28111"/>
                  </a:lnTo>
                  <a:lnTo>
                    <a:pt x="286676" y="39136"/>
                  </a:lnTo>
                  <a:lnTo>
                    <a:pt x="272402" y="53581"/>
                  </a:lnTo>
                  <a:lnTo>
                    <a:pt x="416572" y="53581"/>
                  </a:lnTo>
                  <a:lnTo>
                    <a:pt x="402305" y="39136"/>
                  </a:lnTo>
                  <a:lnTo>
                    <a:pt x="385159" y="28111"/>
                  </a:lnTo>
                  <a:lnTo>
                    <a:pt x="365698" y="21077"/>
                  </a:lnTo>
                  <a:lnTo>
                    <a:pt x="344487" y="18605"/>
                  </a:lnTo>
                  <a:close/>
                </a:path>
                <a:path w="688975" h="299085">
                  <a:moveTo>
                    <a:pt x="531088" y="0"/>
                  </a:moveTo>
                  <a:lnTo>
                    <a:pt x="497672" y="3769"/>
                  </a:lnTo>
                  <a:lnTo>
                    <a:pt x="466886" y="14517"/>
                  </a:lnTo>
                  <a:lnTo>
                    <a:pt x="439573" y="31402"/>
                  </a:lnTo>
                  <a:lnTo>
                    <a:pt x="416572" y="53581"/>
                  </a:lnTo>
                  <a:lnTo>
                    <a:pt x="481954" y="53581"/>
                  </a:lnTo>
                  <a:lnTo>
                    <a:pt x="489580" y="48575"/>
                  </a:lnTo>
                  <a:lnTo>
                    <a:pt x="531088" y="40360"/>
                  </a:lnTo>
                  <a:lnTo>
                    <a:pt x="688975" y="40360"/>
                  </a:lnTo>
                  <a:lnTo>
                    <a:pt x="688975" y="37807"/>
                  </a:lnTo>
                  <a:lnTo>
                    <a:pt x="630301" y="37807"/>
                  </a:lnTo>
                  <a:lnTo>
                    <a:pt x="609010" y="21983"/>
                  </a:lnTo>
                  <a:lnTo>
                    <a:pt x="585062" y="10088"/>
                  </a:lnTo>
                  <a:lnTo>
                    <a:pt x="558929" y="2601"/>
                  </a:lnTo>
                  <a:lnTo>
                    <a:pt x="531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889404" y="3616197"/>
              <a:ext cx="1087793" cy="108779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2675" y="3817797"/>
              <a:ext cx="524510" cy="612140"/>
            </a:xfrm>
            <a:custGeom>
              <a:avLst/>
              <a:gdLst/>
              <a:ahLst/>
              <a:cxnLst/>
              <a:rect l="l" t="t" r="r" b="b"/>
              <a:pathLst>
                <a:path w="524510" h="612139">
                  <a:moveTo>
                    <a:pt x="392036" y="213944"/>
                  </a:moveTo>
                  <a:lnTo>
                    <a:pt x="354863" y="213944"/>
                  </a:lnTo>
                  <a:lnTo>
                    <a:pt x="351624" y="198615"/>
                  </a:lnTo>
                  <a:lnTo>
                    <a:pt x="346570" y="184035"/>
                  </a:lnTo>
                  <a:lnTo>
                    <a:pt x="339813" y="170332"/>
                  </a:lnTo>
                  <a:lnTo>
                    <a:pt x="331482" y="157632"/>
                  </a:lnTo>
                  <a:lnTo>
                    <a:pt x="345655" y="143459"/>
                  </a:lnTo>
                  <a:lnTo>
                    <a:pt x="356844" y="132270"/>
                  </a:lnTo>
                  <a:lnTo>
                    <a:pt x="357809" y="131305"/>
                  </a:lnTo>
                  <a:lnTo>
                    <a:pt x="332447" y="105943"/>
                  </a:lnTo>
                  <a:lnTo>
                    <a:pt x="320294" y="118097"/>
                  </a:lnTo>
                  <a:lnTo>
                    <a:pt x="320294" y="231876"/>
                  </a:lnTo>
                  <a:lnTo>
                    <a:pt x="313334" y="266268"/>
                  </a:lnTo>
                  <a:lnTo>
                    <a:pt x="294360" y="294386"/>
                  </a:lnTo>
                  <a:lnTo>
                    <a:pt x="266255" y="313359"/>
                  </a:lnTo>
                  <a:lnTo>
                    <a:pt x="231876" y="320306"/>
                  </a:lnTo>
                  <a:lnTo>
                    <a:pt x="197485" y="313359"/>
                  </a:lnTo>
                  <a:lnTo>
                    <a:pt x="169367" y="294386"/>
                  </a:lnTo>
                  <a:lnTo>
                    <a:pt x="150393" y="266268"/>
                  </a:lnTo>
                  <a:lnTo>
                    <a:pt x="143446" y="231876"/>
                  </a:lnTo>
                  <a:lnTo>
                    <a:pt x="150393" y="197497"/>
                  </a:lnTo>
                  <a:lnTo>
                    <a:pt x="169367" y="169392"/>
                  </a:lnTo>
                  <a:lnTo>
                    <a:pt x="197485" y="150418"/>
                  </a:lnTo>
                  <a:lnTo>
                    <a:pt x="231876" y="143459"/>
                  </a:lnTo>
                  <a:lnTo>
                    <a:pt x="266255" y="150418"/>
                  </a:lnTo>
                  <a:lnTo>
                    <a:pt x="294360" y="169392"/>
                  </a:lnTo>
                  <a:lnTo>
                    <a:pt x="313334" y="197497"/>
                  </a:lnTo>
                  <a:lnTo>
                    <a:pt x="320294" y="231876"/>
                  </a:lnTo>
                  <a:lnTo>
                    <a:pt x="320294" y="118097"/>
                  </a:lnTo>
                  <a:lnTo>
                    <a:pt x="306120" y="132270"/>
                  </a:lnTo>
                  <a:lnTo>
                    <a:pt x="293420" y="123939"/>
                  </a:lnTo>
                  <a:lnTo>
                    <a:pt x="279717" y="117182"/>
                  </a:lnTo>
                  <a:lnTo>
                    <a:pt x="265137" y="112128"/>
                  </a:lnTo>
                  <a:lnTo>
                    <a:pt x="249809" y="108889"/>
                  </a:lnTo>
                  <a:lnTo>
                    <a:pt x="249809" y="71716"/>
                  </a:lnTo>
                  <a:lnTo>
                    <a:pt x="213944" y="71716"/>
                  </a:lnTo>
                  <a:lnTo>
                    <a:pt x="213944" y="108889"/>
                  </a:lnTo>
                  <a:lnTo>
                    <a:pt x="198589" y="112128"/>
                  </a:lnTo>
                  <a:lnTo>
                    <a:pt x="184010" y="117182"/>
                  </a:lnTo>
                  <a:lnTo>
                    <a:pt x="170307" y="123939"/>
                  </a:lnTo>
                  <a:lnTo>
                    <a:pt x="157619" y="132270"/>
                  </a:lnTo>
                  <a:lnTo>
                    <a:pt x="131292" y="105943"/>
                  </a:lnTo>
                  <a:lnTo>
                    <a:pt x="105943" y="131305"/>
                  </a:lnTo>
                  <a:lnTo>
                    <a:pt x="132257" y="157632"/>
                  </a:lnTo>
                  <a:lnTo>
                    <a:pt x="123913" y="170332"/>
                  </a:lnTo>
                  <a:lnTo>
                    <a:pt x="117157" y="184035"/>
                  </a:lnTo>
                  <a:lnTo>
                    <a:pt x="112102" y="198615"/>
                  </a:lnTo>
                  <a:lnTo>
                    <a:pt x="108877" y="213944"/>
                  </a:lnTo>
                  <a:lnTo>
                    <a:pt x="71704" y="213944"/>
                  </a:lnTo>
                  <a:lnTo>
                    <a:pt x="71704" y="249809"/>
                  </a:lnTo>
                  <a:lnTo>
                    <a:pt x="108877" y="249809"/>
                  </a:lnTo>
                  <a:lnTo>
                    <a:pt x="112102" y="265150"/>
                  </a:lnTo>
                  <a:lnTo>
                    <a:pt x="117157" y="279742"/>
                  </a:lnTo>
                  <a:lnTo>
                    <a:pt x="123913" y="293446"/>
                  </a:lnTo>
                  <a:lnTo>
                    <a:pt x="132257" y="306133"/>
                  </a:lnTo>
                  <a:lnTo>
                    <a:pt x="105943" y="332447"/>
                  </a:lnTo>
                  <a:lnTo>
                    <a:pt x="131292" y="357809"/>
                  </a:lnTo>
                  <a:lnTo>
                    <a:pt x="157619" y="331482"/>
                  </a:lnTo>
                  <a:lnTo>
                    <a:pt x="170307" y="339826"/>
                  </a:lnTo>
                  <a:lnTo>
                    <a:pt x="184010" y="346583"/>
                  </a:lnTo>
                  <a:lnTo>
                    <a:pt x="198589" y="351637"/>
                  </a:lnTo>
                  <a:lnTo>
                    <a:pt x="213944" y="354863"/>
                  </a:lnTo>
                  <a:lnTo>
                    <a:pt x="213944" y="392036"/>
                  </a:lnTo>
                  <a:lnTo>
                    <a:pt x="249809" y="392036"/>
                  </a:lnTo>
                  <a:lnTo>
                    <a:pt x="249809" y="354863"/>
                  </a:lnTo>
                  <a:lnTo>
                    <a:pt x="265137" y="351637"/>
                  </a:lnTo>
                  <a:lnTo>
                    <a:pt x="279717" y="346583"/>
                  </a:lnTo>
                  <a:lnTo>
                    <a:pt x="293420" y="339826"/>
                  </a:lnTo>
                  <a:lnTo>
                    <a:pt x="306120" y="331482"/>
                  </a:lnTo>
                  <a:lnTo>
                    <a:pt x="332447" y="357809"/>
                  </a:lnTo>
                  <a:lnTo>
                    <a:pt x="357809" y="332447"/>
                  </a:lnTo>
                  <a:lnTo>
                    <a:pt x="356831" y="331482"/>
                  </a:lnTo>
                  <a:lnTo>
                    <a:pt x="345655" y="320306"/>
                  </a:lnTo>
                  <a:lnTo>
                    <a:pt x="331482" y="306133"/>
                  </a:lnTo>
                  <a:lnTo>
                    <a:pt x="339813" y="293446"/>
                  </a:lnTo>
                  <a:lnTo>
                    <a:pt x="346570" y="279742"/>
                  </a:lnTo>
                  <a:lnTo>
                    <a:pt x="351624" y="265150"/>
                  </a:lnTo>
                  <a:lnTo>
                    <a:pt x="354863" y="249809"/>
                  </a:lnTo>
                  <a:lnTo>
                    <a:pt x="392036" y="249809"/>
                  </a:lnTo>
                  <a:lnTo>
                    <a:pt x="392036" y="213944"/>
                  </a:lnTo>
                  <a:close/>
                </a:path>
                <a:path w="524510" h="612139">
                  <a:moveTo>
                    <a:pt x="523963" y="388239"/>
                  </a:moveTo>
                  <a:lnTo>
                    <a:pt x="472274" y="249961"/>
                  </a:lnTo>
                  <a:lnTo>
                    <a:pt x="472274" y="352374"/>
                  </a:lnTo>
                  <a:lnTo>
                    <a:pt x="428574" y="352374"/>
                  </a:lnTo>
                  <a:lnTo>
                    <a:pt x="428574" y="470598"/>
                  </a:lnTo>
                  <a:lnTo>
                    <a:pt x="317233" y="470598"/>
                  </a:lnTo>
                  <a:lnTo>
                    <a:pt x="317233" y="576148"/>
                  </a:lnTo>
                  <a:lnTo>
                    <a:pt x="115519" y="576148"/>
                  </a:lnTo>
                  <a:lnTo>
                    <a:pt x="115519" y="390334"/>
                  </a:lnTo>
                  <a:lnTo>
                    <a:pt x="108864" y="384962"/>
                  </a:lnTo>
                  <a:lnTo>
                    <a:pt x="77876" y="353644"/>
                  </a:lnTo>
                  <a:lnTo>
                    <a:pt x="54952" y="316852"/>
                  </a:lnTo>
                  <a:lnTo>
                    <a:pt x="40728" y="275932"/>
                  </a:lnTo>
                  <a:lnTo>
                    <a:pt x="35852" y="232219"/>
                  </a:lnTo>
                  <a:lnTo>
                    <a:pt x="41046" y="187261"/>
                  </a:lnTo>
                  <a:lnTo>
                    <a:pt x="55829" y="145948"/>
                  </a:lnTo>
                  <a:lnTo>
                    <a:pt x="79044" y="109486"/>
                  </a:lnTo>
                  <a:lnTo>
                    <a:pt x="109461" y="79057"/>
                  </a:lnTo>
                  <a:lnTo>
                    <a:pt x="145935" y="55854"/>
                  </a:lnTo>
                  <a:lnTo>
                    <a:pt x="187236" y="41071"/>
                  </a:lnTo>
                  <a:lnTo>
                    <a:pt x="232219" y="35864"/>
                  </a:lnTo>
                  <a:lnTo>
                    <a:pt x="277177" y="41071"/>
                  </a:lnTo>
                  <a:lnTo>
                    <a:pt x="318490" y="55854"/>
                  </a:lnTo>
                  <a:lnTo>
                    <a:pt x="354952" y="79057"/>
                  </a:lnTo>
                  <a:lnTo>
                    <a:pt x="385381" y="109486"/>
                  </a:lnTo>
                  <a:lnTo>
                    <a:pt x="408584" y="145948"/>
                  </a:lnTo>
                  <a:lnTo>
                    <a:pt x="423367" y="187261"/>
                  </a:lnTo>
                  <a:lnTo>
                    <a:pt x="428574" y="232219"/>
                  </a:lnTo>
                  <a:lnTo>
                    <a:pt x="428574" y="235458"/>
                  </a:lnTo>
                  <a:lnTo>
                    <a:pt x="472274" y="352374"/>
                  </a:lnTo>
                  <a:lnTo>
                    <a:pt x="472274" y="249961"/>
                  </a:lnTo>
                  <a:lnTo>
                    <a:pt x="464413" y="228917"/>
                  </a:lnTo>
                  <a:lnTo>
                    <a:pt x="459130" y="182765"/>
                  </a:lnTo>
                  <a:lnTo>
                    <a:pt x="445236" y="139776"/>
                  </a:lnTo>
                  <a:lnTo>
                    <a:pt x="423633" y="100888"/>
                  </a:lnTo>
                  <a:lnTo>
                    <a:pt x="395249" y="67017"/>
                  </a:lnTo>
                  <a:lnTo>
                    <a:pt x="360997" y="39077"/>
                  </a:lnTo>
                  <a:lnTo>
                    <a:pt x="321792" y="17983"/>
                  </a:lnTo>
                  <a:lnTo>
                    <a:pt x="278561" y="4648"/>
                  </a:lnTo>
                  <a:lnTo>
                    <a:pt x="232219" y="0"/>
                  </a:lnTo>
                  <a:lnTo>
                    <a:pt x="185470" y="4737"/>
                  </a:lnTo>
                  <a:lnTo>
                    <a:pt x="141909" y="18288"/>
                  </a:lnTo>
                  <a:lnTo>
                    <a:pt x="102463" y="39725"/>
                  </a:lnTo>
                  <a:lnTo>
                    <a:pt x="68084" y="68097"/>
                  </a:lnTo>
                  <a:lnTo>
                    <a:pt x="39700" y="102476"/>
                  </a:lnTo>
                  <a:lnTo>
                    <a:pt x="18275" y="141922"/>
                  </a:lnTo>
                  <a:lnTo>
                    <a:pt x="4724" y="185483"/>
                  </a:lnTo>
                  <a:lnTo>
                    <a:pt x="0" y="232219"/>
                  </a:lnTo>
                  <a:lnTo>
                    <a:pt x="5308" y="281851"/>
                  </a:lnTo>
                  <a:lnTo>
                    <a:pt x="20789" y="328485"/>
                  </a:lnTo>
                  <a:lnTo>
                    <a:pt x="45796" y="370763"/>
                  </a:lnTo>
                  <a:lnTo>
                    <a:pt x="79654" y="407250"/>
                  </a:lnTo>
                  <a:lnTo>
                    <a:pt x="79654" y="612000"/>
                  </a:lnTo>
                  <a:lnTo>
                    <a:pt x="353085" y="612000"/>
                  </a:lnTo>
                  <a:lnTo>
                    <a:pt x="353085" y="576148"/>
                  </a:lnTo>
                  <a:lnTo>
                    <a:pt x="353085" y="506463"/>
                  </a:lnTo>
                  <a:lnTo>
                    <a:pt x="464439" y="506463"/>
                  </a:lnTo>
                  <a:lnTo>
                    <a:pt x="464439" y="388239"/>
                  </a:lnTo>
                  <a:lnTo>
                    <a:pt x="523963" y="3882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18801" y="2304008"/>
              <a:ext cx="1087793" cy="108778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14534" y="2543098"/>
              <a:ext cx="496570" cy="609600"/>
            </a:xfrm>
            <a:custGeom>
              <a:avLst/>
              <a:gdLst/>
              <a:ahLst/>
              <a:cxnLst/>
              <a:rect l="l" t="t" r="r" b="b"/>
              <a:pathLst>
                <a:path w="496570" h="609600">
                  <a:moveTo>
                    <a:pt x="248158" y="0"/>
                  </a:moveTo>
                  <a:lnTo>
                    <a:pt x="247548" y="0"/>
                  </a:lnTo>
                  <a:lnTo>
                    <a:pt x="203108" y="4135"/>
                  </a:lnTo>
                  <a:lnTo>
                    <a:pt x="161258" y="15848"/>
                  </a:lnTo>
                  <a:lnTo>
                    <a:pt x="122702" y="34426"/>
                  </a:lnTo>
                  <a:lnTo>
                    <a:pt x="88145" y="59157"/>
                  </a:lnTo>
                  <a:lnTo>
                    <a:pt x="58291" y="89329"/>
                  </a:lnTo>
                  <a:lnTo>
                    <a:pt x="33845" y="124230"/>
                  </a:lnTo>
                  <a:lnTo>
                    <a:pt x="15512" y="163148"/>
                  </a:lnTo>
                  <a:lnTo>
                    <a:pt x="3995" y="205372"/>
                  </a:lnTo>
                  <a:lnTo>
                    <a:pt x="0" y="250190"/>
                  </a:lnTo>
                  <a:lnTo>
                    <a:pt x="0" y="291604"/>
                  </a:lnTo>
                  <a:lnTo>
                    <a:pt x="8779" y="337377"/>
                  </a:lnTo>
                  <a:lnTo>
                    <a:pt x="32840" y="375453"/>
                  </a:lnTo>
                  <a:lnTo>
                    <a:pt x="68767" y="402418"/>
                  </a:lnTo>
                  <a:lnTo>
                    <a:pt x="113144" y="414858"/>
                  </a:lnTo>
                  <a:lnTo>
                    <a:pt x="113144" y="502208"/>
                  </a:lnTo>
                  <a:lnTo>
                    <a:pt x="121596" y="543972"/>
                  </a:lnTo>
                  <a:lnTo>
                    <a:pt x="144632" y="578111"/>
                  </a:lnTo>
                  <a:lnTo>
                    <a:pt x="178772" y="601147"/>
                  </a:lnTo>
                  <a:lnTo>
                    <a:pt x="220535" y="609600"/>
                  </a:lnTo>
                  <a:lnTo>
                    <a:pt x="252365" y="604836"/>
                  </a:lnTo>
                  <a:lnTo>
                    <a:pt x="280682" y="591291"/>
                  </a:lnTo>
                  <a:lnTo>
                    <a:pt x="299692" y="573874"/>
                  </a:lnTo>
                  <a:lnTo>
                    <a:pt x="220535" y="573874"/>
                  </a:lnTo>
                  <a:lnTo>
                    <a:pt x="192662" y="568234"/>
                  </a:lnTo>
                  <a:lnTo>
                    <a:pt x="169875" y="552862"/>
                  </a:lnTo>
                  <a:lnTo>
                    <a:pt x="154498" y="530080"/>
                  </a:lnTo>
                  <a:lnTo>
                    <a:pt x="148856" y="502208"/>
                  </a:lnTo>
                  <a:lnTo>
                    <a:pt x="148856" y="415315"/>
                  </a:lnTo>
                  <a:lnTo>
                    <a:pt x="177317" y="415315"/>
                  </a:lnTo>
                  <a:lnTo>
                    <a:pt x="209052" y="379603"/>
                  </a:lnTo>
                  <a:lnTo>
                    <a:pt x="123723" y="379603"/>
                  </a:lnTo>
                  <a:lnTo>
                    <a:pt x="89501" y="372675"/>
                  </a:lnTo>
                  <a:lnTo>
                    <a:pt x="61526" y="353796"/>
                  </a:lnTo>
                  <a:lnTo>
                    <a:pt x="42650" y="325821"/>
                  </a:lnTo>
                  <a:lnTo>
                    <a:pt x="35725" y="291604"/>
                  </a:lnTo>
                  <a:lnTo>
                    <a:pt x="35725" y="286854"/>
                  </a:lnTo>
                  <a:lnTo>
                    <a:pt x="273948" y="286854"/>
                  </a:lnTo>
                  <a:lnTo>
                    <a:pt x="274403" y="285104"/>
                  </a:lnTo>
                  <a:lnTo>
                    <a:pt x="275513" y="268122"/>
                  </a:lnTo>
                  <a:lnTo>
                    <a:pt x="272375" y="251142"/>
                  </a:lnTo>
                  <a:lnTo>
                    <a:pt x="35725" y="251142"/>
                  </a:lnTo>
                  <a:lnTo>
                    <a:pt x="35725" y="250190"/>
                  </a:lnTo>
                  <a:lnTo>
                    <a:pt x="40795" y="203545"/>
                  </a:lnTo>
                  <a:lnTo>
                    <a:pt x="55271" y="160418"/>
                  </a:lnTo>
                  <a:lnTo>
                    <a:pt x="78056" y="121921"/>
                  </a:lnTo>
                  <a:lnTo>
                    <a:pt x="108050" y="89168"/>
                  </a:lnTo>
                  <a:lnTo>
                    <a:pt x="144152" y="63269"/>
                  </a:lnTo>
                  <a:lnTo>
                    <a:pt x="185265" y="45338"/>
                  </a:lnTo>
                  <a:lnTo>
                    <a:pt x="230289" y="36487"/>
                  </a:lnTo>
                  <a:lnTo>
                    <a:pt x="376288" y="36487"/>
                  </a:lnTo>
                  <a:lnTo>
                    <a:pt x="342906" y="18749"/>
                  </a:lnTo>
                  <a:lnTo>
                    <a:pt x="296816" y="4792"/>
                  </a:lnTo>
                  <a:lnTo>
                    <a:pt x="248158" y="0"/>
                  </a:lnTo>
                  <a:close/>
                </a:path>
                <a:path w="496570" h="609600">
                  <a:moveTo>
                    <a:pt x="354476" y="107162"/>
                  </a:moveTo>
                  <a:lnTo>
                    <a:pt x="248158" y="107162"/>
                  </a:lnTo>
                  <a:lnTo>
                    <a:pt x="282753" y="111315"/>
                  </a:lnTo>
                  <a:lnTo>
                    <a:pt x="314440" y="123410"/>
                  </a:lnTo>
                  <a:lnTo>
                    <a:pt x="342196" y="142904"/>
                  </a:lnTo>
                  <a:lnTo>
                    <a:pt x="364998" y="169252"/>
                  </a:lnTo>
                  <a:lnTo>
                    <a:pt x="380917" y="200248"/>
                  </a:lnTo>
                  <a:lnTo>
                    <a:pt x="388627" y="233278"/>
                  </a:lnTo>
                  <a:lnTo>
                    <a:pt x="388006" y="267191"/>
                  </a:lnTo>
                  <a:lnTo>
                    <a:pt x="287007" y="528993"/>
                  </a:lnTo>
                  <a:lnTo>
                    <a:pt x="260677" y="561659"/>
                  </a:lnTo>
                  <a:lnTo>
                    <a:pt x="220535" y="573874"/>
                  </a:lnTo>
                  <a:lnTo>
                    <a:pt x="299692" y="573874"/>
                  </a:lnTo>
                  <a:lnTo>
                    <a:pt x="303828" y="570086"/>
                  </a:lnTo>
                  <a:lnTo>
                    <a:pt x="320141" y="542340"/>
                  </a:lnTo>
                  <a:lnTo>
                    <a:pt x="406158" y="328828"/>
                  </a:lnTo>
                  <a:lnTo>
                    <a:pt x="427601" y="328828"/>
                  </a:lnTo>
                  <a:lnTo>
                    <a:pt x="475664" y="304533"/>
                  </a:lnTo>
                  <a:lnTo>
                    <a:pt x="483215" y="294068"/>
                  </a:lnTo>
                  <a:lnTo>
                    <a:pt x="418833" y="294068"/>
                  </a:lnTo>
                  <a:lnTo>
                    <a:pt x="422510" y="277586"/>
                  </a:lnTo>
                  <a:lnTo>
                    <a:pt x="424565" y="260931"/>
                  </a:lnTo>
                  <a:lnTo>
                    <a:pt x="424989" y="244137"/>
                  </a:lnTo>
                  <a:lnTo>
                    <a:pt x="423773" y="227241"/>
                  </a:lnTo>
                  <a:lnTo>
                    <a:pt x="413850" y="186618"/>
                  </a:lnTo>
                  <a:lnTo>
                    <a:pt x="394601" y="149263"/>
                  </a:lnTo>
                  <a:lnTo>
                    <a:pt x="367144" y="117449"/>
                  </a:lnTo>
                  <a:lnTo>
                    <a:pt x="354476" y="107162"/>
                  </a:lnTo>
                  <a:close/>
                </a:path>
                <a:path w="496570" h="609600">
                  <a:moveTo>
                    <a:pt x="326186" y="178600"/>
                  </a:moveTo>
                  <a:lnTo>
                    <a:pt x="248145" y="178600"/>
                  </a:lnTo>
                  <a:lnTo>
                    <a:pt x="265219" y="180649"/>
                  </a:lnTo>
                  <a:lnTo>
                    <a:pt x="280856" y="186618"/>
                  </a:lnTo>
                  <a:lnTo>
                    <a:pt x="294542" y="196227"/>
                  </a:lnTo>
                  <a:lnTo>
                    <a:pt x="305790" y="209219"/>
                  </a:lnTo>
                  <a:lnTo>
                    <a:pt x="313643" y="224512"/>
                  </a:lnTo>
                  <a:lnTo>
                    <a:pt x="317446" y="240809"/>
                  </a:lnTo>
                  <a:lnTo>
                    <a:pt x="317138" y="257541"/>
                  </a:lnTo>
                  <a:lnTo>
                    <a:pt x="312661" y="274142"/>
                  </a:lnTo>
                  <a:lnTo>
                    <a:pt x="248043" y="434555"/>
                  </a:lnTo>
                  <a:lnTo>
                    <a:pt x="281165" y="447903"/>
                  </a:lnTo>
                  <a:lnTo>
                    <a:pt x="345795" y="287489"/>
                  </a:lnTo>
                  <a:lnTo>
                    <a:pt x="352573" y="262367"/>
                  </a:lnTo>
                  <a:lnTo>
                    <a:pt x="353039" y="237047"/>
                  </a:lnTo>
                  <a:lnTo>
                    <a:pt x="347283" y="212385"/>
                  </a:lnTo>
                  <a:lnTo>
                    <a:pt x="335394" y="189242"/>
                  </a:lnTo>
                  <a:lnTo>
                    <a:pt x="326186" y="178600"/>
                  </a:lnTo>
                  <a:close/>
                </a:path>
                <a:path w="496570" h="609600">
                  <a:moveTo>
                    <a:pt x="273948" y="286854"/>
                  </a:moveTo>
                  <a:lnTo>
                    <a:pt x="237375" y="286854"/>
                  </a:lnTo>
                  <a:lnTo>
                    <a:pt x="235107" y="294068"/>
                  </a:lnTo>
                  <a:lnTo>
                    <a:pt x="231355" y="300748"/>
                  </a:lnTo>
                  <a:lnTo>
                    <a:pt x="161277" y="379603"/>
                  </a:lnTo>
                  <a:lnTo>
                    <a:pt x="209052" y="379603"/>
                  </a:lnTo>
                  <a:lnTo>
                    <a:pt x="252907" y="330250"/>
                  </a:lnTo>
                  <a:lnTo>
                    <a:pt x="262962" y="316548"/>
                  </a:lnTo>
                  <a:lnTo>
                    <a:pt x="270173" y="301372"/>
                  </a:lnTo>
                  <a:lnTo>
                    <a:pt x="273948" y="286854"/>
                  </a:lnTo>
                  <a:close/>
                </a:path>
                <a:path w="496570" h="609600">
                  <a:moveTo>
                    <a:pt x="427601" y="328828"/>
                  </a:moveTo>
                  <a:lnTo>
                    <a:pt x="406158" y="328828"/>
                  </a:lnTo>
                  <a:lnTo>
                    <a:pt x="420478" y="329701"/>
                  </a:lnTo>
                  <a:lnTo>
                    <a:pt x="427601" y="328828"/>
                  </a:lnTo>
                  <a:close/>
                </a:path>
                <a:path w="496570" h="609600">
                  <a:moveTo>
                    <a:pt x="376288" y="36487"/>
                  </a:moveTo>
                  <a:lnTo>
                    <a:pt x="266014" y="36487"/>
                  </a:lnTo>
                  <a:lnTo>
                    <a:pt x="312550" y="45696"/>
                  </a:lnTo>
                  <a:lnTo>
                    <a:pt x="355449" y="64768"/>
                  </a:lnTo>
                  <a:lnTo>
                    <a:pt x="393178" y="92895"/>
                  </a:lnTo>
                  <a:lnTo>
                    <a:pt x="424205" y="129273"/>
                  </a:lnTo>
                  <a:lnTo>
                    <a:pt x="452019" y="188180"/>
                  </a:lnTo>
                  <a:lnTo>
                    <a:pt x="460428" y="250190"/>
                  </a:lnTo>
                  <a:lnTo>
                    <a:pt x="460455" y="253453"/>
                  </a:lnTo>
                  <a:lnTo>
                    <a:pt x="459124" y="262866"/>
                  </a:lnTo>
                  <a:lnTo>
                    <a:pt x="426783" y="293954"/>
                  </a:lnTo>
                  <a:lnTo>
                    <a:pt x="418833" y="294068"/>
                  </a:lnTo>
                  <a:lnTo>
                    <a:pt x="483215" y="294068"/>
                  </a:lnTo>
                  <a:lnTo>
                    <a:pt x="486575" y="289412"/>
                  </a:lnTo>
                  <a:lnTo>
                    <a:pt x="493580" y="272145"/>
                  </a:lnTo>
                  <a:lnTo>
                    <a:pt x="496277" y="253453"/>
                  </a:lnTo>
                  <a:lnTo>
                    <a:pt x="494176" y="215209"/>
                  </a:lnTo>
                  <a:lnTo>
                    <a:pt x="472791" y="142620"/>
                  </a:lnTo>
                  <a:lnTo>
                    <a:pt x="453809" y="109283"/>
                  </a:lnTo>
                  <a:lnTo>
                    <a:pt x="422597" y="71627"/>
                  </a:lnTo>
                  <a:lnTo>
                    <a:pt x="385231" y="41238"/>
                  </a:lnTo>
                  <a:lnTo>
                    <a:pt x="376288" y="36487"/>
                  </a:lnTo>
                  <a:close/>
                </a:path>
                <a:path w="496570" h="609600">
                  <a:moveTo>
                    <a:pt x="266014" y="36487"/>
                  </a:moveTo>
                  <a:lnTo>
                    <a:pt x="230289" y="36487"/>
                  </a:lnTo>
                  <a:lnTo>
                    <a:pt x="230289" y="72339"/>
                  </a:lnTo>
                  <a:lnTo>
                    <a:pt x="187592" y="82132"/>
                  </a:lnTo>
                  <a:lnTo>
                    <a:pt x="149515" y="101597"/>
                  </a:lnTo>
                  <a:lnTo>
                    <a:pt x="117459" y="129333"/>
                  </a:lnTo>
                  <a:lnTo>
                    <a:pt x="92826" y="163938"/>
                  </a:lnTo>
                  <a:lnTo>
                    <a:pt x="77018" y="204009"/>
                  </a:lnTo>
                  <a:lnTo>
                    <a:pt x="71437" y="248145"/>
                  </a:lnTo>
                  <a:lnTo>
                    <a:pt x="71437" y="251142"/>
                  </a:lnTo>
                  <a:lnTo>
                    <a:pt x="107162" y="251142"/>
                  </a:lnTo>
                  <a:lnTo>
                    <a:pt x="107162" y="248145"/>
                  </a:lnTo>
                  <a:lnTo>
                    <a:pt x="114301" y="204009"/>
                  </a:lnTo>
                  <a:lnTo>
                    <a:pt x="134401" y="164937"/>
                  </a:lnTo>
                  <a:lnTo>
                    <a:pt x="164939" y="134400"/>
                  </a:lnTo>
                  <a:lnTo>
                    <a:pt x="203638" y="114362"/>
                  </a:lnTo>
                  <a:lnTo>
                    <a:pt x="248158" y="107162"/>
                  </a:lnTo>
                  <a:lnTo>
                    <a:pt x="354476" y="107162"/>
                  </a:lnTo>
                  <a:lnTo>
                    <a:pt x="350864" y="104228"/>
                  </a:lnTo>
                  <a:lnTo>
                    <a:pt x="317190" y="85293"/>
                  </a:lnTo>
                  <a:lnTo>
                    <a:pt x="266014" y="72313"/>
                  </a:lnTo>
                  <a:lnTo>
                    <a:pt x="266014" y="36487"/>
                  </a:lnTo>
                  <a:close/>
                </a:path>
                <a:path w="496570" h="609600">
                  <a:moveTo>
                    <a:pt x="248158" y="142875"/>
                  </a:moveTo>
                  <a:lnTo>
                    <a:pt x="207216" y="151161"/>
                  </a:lnTo>
                  <a:lnTo>
                    <a:pt x="173747" y="173745"/>
                  </a:lnTo>
                  <a:lnTo>
                    <a:pt x="151161" y="207211"/>
                  </a:lnTo>
                  <a:lnTo>
                    <a:pt x="142875" y="248145"/>
                  </a:lnTo>
                  <a:lnTo>
                    <a:pt x="142875" y="251142"/>
                  </a:lnTo>
                  <a:lnTo>
                    <a:pt x="178600" y="251142"/>
                  </a:lnTo>
                  <a:lnTo>
                    <a:pt x="178600" y="248145"/>
                  </a:lnTo>
                  <a:lnTo>
                    <a:pt x="179090" y="239879"/>
                  </a:lnTo>
                  <a:lnTo>
                    <a:pt x="180524" y="231898"/>
                  </a:lnTo>
                  <a:lnTo>
                    <a:pt x="182843" y="224256"/>
                  </a:lnTo>
                  <a:lnTo>
                    <a:pt x="185991" y="217004"/>
                  </a:lnTo>
                  <a:lnTo>
                    <a:pt x="257423" y="217004"/>
                  </a:lnTo>
                  <a:lnTo>
                    <a:pt x="239495" y="199004"/>
                  </a:lnTo>
                  <a:lnTo>
                    <a:pt x="216077" y="186461"/>
                  </a:lnTo>
                  <a:lnTo>
                    <a:pt x="223513" y="183116"/>
                  </a:lnTo>
                  <a:lnTo>
                    <a:pt x="231384" y="180648"/>
                  </a:lnTo>
                  <a:lnTo>
                    <a:pt x="239609" y="179122"/>
                  </a:lnTo>
                  <a:lnTo>
                    <a:pt x="248145" y="178600"/>
                  </a:lnTo>
                  <a:lnTo>
                    <a:pt x="326186" y="178600"/>
                  </a:lnTo>
                  <a:lnTo>
                    <a:pt x="318372" y="169567"/>
                  </a:lnTo>
                  <a:lnTo>
                    <a:pt x="297648" y="155009"/>
                  </a:lnTo>
                  <a:lnTo>
                    <a:pt x="273988" y="145976"/>
                  </a:lnTo>
                  <a:lnTo>
                    <a:pt x="248158" y="142875"/>
                  </a:lnTo>
                  <a:close/>
                </a:path>
                <a:path w="496570" h="609600">
                  <a:moveTo>
                    <a:pt x="257423" y="217004"/>
                  </a:moveTo>
                  <a:lnTo>
                    <a:pt x="185991" y="217004"/>
                  </a:lnTo>
                  <a:lnTo>
                    <a:pt x="187680" y="217017"/>
                  </a:lnTo>
                  <a:lnTo>
                    <a:pt x="203482" y="219877"/>
                  </a:lnTo>
                  <a:lnTo>
                    <a:pt x="217311" y="227002"/>
                  </a:lnTo>
                  <a:lnTo>
                    <a:pt x="228437" y="237666"/>
                  </a:lnTo>
                  <a:lnTo>
                    <a:pt x="236131" y="251142"/>
                  </a:lnTo>
                  <a:lnTo>
                    <a:pt x="272375" y="251142"/>
                  </a:lnTo>
                  <a:lnTo>
                    <a:pt x="270527" y="241141"/>
                  </a:lnTo>
                  <a:lnTo>
                    <a:pt x="258083" y="217666"/>
                  </a:lnTo>
                  <a:lnTo>
                    <a:pt x="257423" y="2170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93284" y="3817810"/>
              <a:ext cx="3369957" cy="224481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546045" y="3817810"/>
              <a:ext cx="3287166" cy="224482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93271" y="1079995"/>
              <a:ext cx="6739928" cy="266146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47299" y="343179"/>
            <a:ext cx="41890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55" dirty="0">
                <a:solidFill>
                  <a:srgbClr val="FFFFFF"/>
                </a:solidFill>
                <a:latin typeface="Trebuchet MS"/>
                <a:cs typeface="Trebuchet MS"/>
              </a:rPr>
              <a:t>Особенный</a:t>
            </a:r>
            <a:r>
              <a:rPr sz="4000" b="1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b="1" spc="65" dirty="0">
                <a:solidFill>
                  <a:srgbClr val="FFFFFF"/>
                </a:solidFill>
                <a:latin typeface="Trebuchet MS"/>
                <a:cs typeface="Trebuchet MS"/>
              </a:rPr>
              <a:t>банк</a:t>
            </a:r>
            <a:endParaRPr sz="4000" dirty="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Особенный </a:t>
            </a:r>
            <a:r>
              <a:rPr spc="30" dirty="0"/>
              <a:t>банк </a:t>
            </a:r>
            <a:r>
              <a:rPr dirty="0"/>
              <a:t>для </a:t>
            </a:r>
            <a:r>
              <a:rPr spc="10" dirty="0"/>
              <a:t>особенных</a:t>
            </a:r>
            <a:r>
              <a:rPr spc="80" dirty="0"/>
              <a:t> </a:t>
            </a:r>
            <a:r>
              <a:rPr spc="25" dirty="0"/>
              <a:t>клиентов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45" dirty="0"/>
              <a:t>3</a:t>
            </a:fld>
            <a:endParaRPr spc="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505200" y="1519534"/>
            <a:ext cx="5419903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endParaRPr lang="ru-RU" altLang="ru-RU" sz="36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66832" y="308015"/>
            <a:ext cx="11777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rebuchet MS" pitchFamily="34" charset="0"/>
                <a:cs typeface="Arial" panose="020B0604020202020204" pitchFamily="34" charset="0"/>
              </a:rPr>
              <a:t>Доступность физической сети и банкоматов</a:t>
            </a:r>
            <a:endParaRPr lang="ru-RU" sz="2800" b="1" dirty="0">
              <a:latin typeface="Trebuchet MS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9992" t="37005" r="49956" b="10177"/>
          <a:stretch/>
        </p:blipFill>
        <p:spPr>
          <a:xfrm>
            <a:off x="760938" y="1325760"/>
            <a:ext cx="3124200" cy="4414541"/>
          </a:xfrm>
          <a:prstGeom prst="roundRect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63177" t="48157" r="28473" b="36558"/>
          <a:stretch/>
        </p:blipFill>
        <p:spPr>
          <a:xfrm>
            <a:off x="9051199" y="4708511"/>
            <a:ext cx="1626326" cy="15970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091775" y="3536812"/>
            <a:ext cx="37095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Найти офис банка, доступный клиенту на коляске, и банкомат, адаптированный для незрячих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70070" t="43294" r="15508" b="18120"/>
          <a:stretch/>
        </p:blipFill>
        <p:spPr>
          <a:xfrm>
            <a:off x="4516465" y="1323931"/>
            <a:ext cx="3078251" cy="4418198"/>
          </a:xfrm>
          <a:prstGeom prst="roundRect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8105687" y="1338055"/>
            <a:ext cx="396162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itchFamily="34" charset="0"/>
                <a:cs typeface="Arial" panose="020B0604020202020204" pitchFamily="34" charset="0"/>
              </a:rPr>
              <a:t>Офисы</a:t>
            </a:r>
            <a:br>
              <a:rPr lang="ru-RU" sz="2800" dirty="0" smtClean="0">
                <a:latin typeface="Arial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доступны для людей на колясках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Банкоматы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доступны для незрячих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108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505200" y="1519534"/>
            <a:ext cx="5419903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endParaRPr lang="ru-RU" altLang="ru-RU" sz="36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66832" y="308015"/>
            <a:ext cx="11777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rebuchet MS" pitchFamily="34" charset="0"/>
                <a:cs typeface="Arial" panose="020B0604020202020204" pitchFamily="34" charset="0"/>
              </a:rPr>
              <a:t>Цифровая доступность для незрячих</a:t>
            </a:r>
            <a:endParaRPr lang="ru-RU" sz="2800" b="1" dirty="0">
              <a:latin typeface="Trebuchet MS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32988" y="5205799"/>
            <a:ext cx="54434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Поддержка программ экранного доступа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Улучшенная контрастность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Пользовательские сценарии мобильного приложения и веб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версии унифицированы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279554" y="1452859"/>
            <a:ext cx="5549746" cy="3547766"/>
            <a:chOff x="542164" y="1323975"/>
            <a:chExt cx="5926072" cy="3733800"/>
          </a:xfrm>
        </p:grpSpPr>
        <p:sp>
          <p:nvSpPr>
            <p:cNvPr id="9" name="object 2"/>
            <p:cNvSpPr/>
            <p:nvPr/>
          </p:nvSpPr>
          <p:spPr>
            <a:xfrm>
              <a:off x="542164" y="1323975"/>
              <a:ext cx="5926072" cy="3724275"/>
            </a:xfrm>
            <a:prstGeom prst="rect">
              <a:avLst/>
            </a:prstGeom>
            <a:blipFill>
              <a:blip r:embed="rId2" cstate="print"/>
              <a:srcRect/>
              <a:stretch>
                <a:fillRect t="-62604" r="-100774" b="-4722"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800100" y="4857750"/>
              <a:ext cx="3048000" cy="200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7347682" y="3731719"/>
            <a:ext cx="34141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Узнать больше 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о СберБанк Онлайн 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для незрячих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94314" y="1834872"/>
            <a:ext cx="56500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Мобильное приложение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СберБанк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 – лидер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рейтинга доступности банковских приложений 2020 от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USABILITYLAB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/>
          <a:srcRect l="67109" t="48062" r="22172" b="32370"/>
          <a:stretch/>
        </p:blipFill>
        <p:spPr>
          <a:xfrm>
            <a:off x="8344301" y="4827065"/>
            <a:ext cx="1638478" cy="160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505200" y="1519534"/>
            <a:ext cx="5419903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endParaRPr lang="ru-RU" altLang="ru-RU" sz="36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66832" y="308015"/>
            <a:ext cx="11777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rebuchet MS" pitchFamily="34" charset="0"/>
                <a:cs typeface="Arial" panose="020B0604020202020204" pitchFamily="34" charset="0"/>
              </a:rPr>
              <a:t>Сурдоперевод в офисах банка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524" y="1519534"/>
            <a:ext cx="5041487" cy="3432120"/>
          </a:xfrm>
          <a:prstGeom prst="roundRect">
            <a:avLst/>
          </a:prstGeom>
          <a:ln w="9525">
            <a:solidFill>
              <a:schemeClr val="bg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752725" y="5440009"/>
            <a:ext cx="29082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Узнать больше и 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найти офис банка 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с услугой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сурдоперевода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63657" t="50859" r="25845" b="29772"/>
          <a:stretch/>
        </p:blipFill>
        <p:spPr>
          <a:xfrm>
            <a:off x="752475" y="4616365"/>
            <a:ext cx="1764984" cy="174697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52475" y="1491235"/>
            <a:ext cx="504825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Arial" pitchFamily="34" charset="0"/>
                <a:cs typeface="Arial" panose="020B0604020202020204" pitchFamily="34" charset="0"/>
              </a:rPr>
              <a:t>Почти все крупные офисы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Сбера  могут обслужить клиента с участием сурдопереводчика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Связь с переводчиком сотрудник 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может организовать в любой момент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Бесплатно для клиента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Переводчики – сотрудники банка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167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" y="0"/>
            <a:ext cx="5374348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351920" y="525348"/>
            <a:ext cx="480695" cy="125095"/>
            <a:chOff x="11351920" y="525348"/>
            <a:chExt cx="480695" cy="125095"/>
          </a:xfrm>
        </p:grpSpPr>
        <p:sp>
          <p:nvSpPr>
            <p:cNvPr id="4" name="object 4"/>
            <p:cNvSpPr/>
            <p:nvPr/>
          </p:nvSpPr>
          <p:spPr>
            <a:xfrm>
              <a:off x="11613743" y="526948"/>
              <a:ext cx="92151" cy="1218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485879" y="526948"/>
              <a:ext cx="104927" cy="1218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730380" y="526948"/>
              <a:ext cx="102082" cy="12188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351920" y="525348"/>
              <a:ext cx="111658" cy="12508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1088420" y="486613"/>
            <a:ext cx="202565" cy="202565"/>
            <a:chOff x="11088420" y="486613"/>
            <a:chExt cx="202565" cy="202565"/>
          </a:xfrm>
        </p:grpSpPr>
        <p:sp>
          <p:nvSpPr>
            <p:cNvPr id="9" name="object 9"/>
            <p:cNvSpPr/>
            <p:nvPr/>
          </p:nvSpPr>
          <p:spPr>
            <a:xfrm>
              <a:off x="11088420" y="486613"/>
              <a:ext cx="202552" cy="20255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151146" y="525970"/>
              <a:ext cx="130835" cy="8813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4245318" y="1264640"/>
            <a:ext cx="2187917" cy="466161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08241" y="1264640"/>
            <a:ext cx="2187917" cy="466159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9420859" y="1124996"/>
            <a:ext cx="2483485" cy="4941570"/>
            <a:chOff x="9420859" y="1124996"/>
            <a:chExt cx="2483485" cy="4941570"/>
          </a:xfrm>
        </p:grpSpPr>
        <p:sp>
          <p:nvSpPr>
            <p:cNvPr id="14" name="object 14"/>
            <p:cNvSpPr/>
            <p:nvPr/>
          </p:nvSpPr>
          <p:spPr>
            <a:xfrm>
              <a:off x="9571177" y="1264640"/>
              <a:ext cx="2187905" cy="466159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420859" y="1124996"/>
              <a:ext cx="2483218" cy="494123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1193" y="6794995"/>
            <a:ext cx="12192000" cy="63500"/>
          </a:xfrm>
          <a:custGeom>
            <a:avLst/>
            <a:gdLst/>
            <a:ahLst/>
            <a:cxnLst/>
            <a:rect l="l" t="t" r="r" b="b"/>
            <a:pathLst>
              <a:path w="12192000" h="63500">
                <a:moveTo>
                  <a:pt x="12192000" y="0"/>
                </a:moveTo>
                <a:lnTo>
                  <a:pt x="0" y="0"/>
                </a:lnTo>
                <a:lnTo>
                  <a:pt x="0" y="63004"/>
                </a:lnTo>
                <a:lnTo>
                  <a:pt x="12192000" y="63004"/>
                </a:lnTo>
                <a:lnTo>
                  <a:pt x="12192000" y="0"/>
                </a:lnTo>
                <a:close/>
              </a:path>
            </a:pathLst>
          </a:custGeom>
          <a:solidFill>
            <a:srgbClr val="21A0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47299" y="349275"/>
            <a:ext cx="46983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5" dirty="0"/>
              <a:t>Специальные</a:t>
            </a:r>
            <a:r>
              <a:rPr sz="2800" spc="-155" dirty="0"/>
              <a:t> </a:t>
            </a:r>
            <a:r>
              <a:rPr sz="2800" spc="20" dirty="0"/>
              <a:t>потребности</a:t>
            </a:r>
            <a:endParaRPr sz="2800" dirty="0"/>
          </a:p>
        </p:txBody>
      </p:sp>
      <p:sp>
        <p:nvSpPr>
          <p:cNvPr id="18" name="object 18"/>
          <p:cNvSpPr/>
          <p:nvPr/>
        </p:nvSpPr>
        <p:spPr>
          <a:xfrm>
            <a:off x="4095000" y="1124996"/>
            <a:ext cx="2483231" cy="494123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57923" y="1124996"/>
            <a:ext cx="2483218" cy="494123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47300" y="1245844"/>
            <a:ext cx="2929300" cy="18800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0545">
              <a:lnSpc>
                <a:spcPct val="100000"/>
              </a:lnSpc>
              <a:spcBef>
                <a:spcPts val="100"/>
              </a:spcBef>
            </a:pPr>
            <a:r>
              <a:rPr lang="ru-RU" sz="2000" b="1" spc="90" dirty="0" smtClean="0">
                <a:solidFill>
                  <a:srgbClr val="FFFFFF"/>
                </a:solidFill>
                <a:latin typeface="Trebuchet MS"/>
                <a:cs typeface="Trebuchet MS"/>
              </a:rPr>
              <a:t>Расскажите </a:t>
            </a:r>
            <a:r>
              <a:rPr lang="en-US" sz="2000" b="1" spc="90" dirty="0" smtClean="0">
                <a:solidFill>
                  <a:srgbClr val="FFFFFF"/>
                </a:solidFill>
                <a:latin typeface="Trebuchet MS"/>
                <a:cs typeface="Trebuchet MS"/>
              </a:rPr>
              <a:t/>
            </a:r>
            <a:br>
              <a:rPr lang="en-US" sz="2000" b="1" spc="90" dirty="0" smtClean="0">
                <a:solidFill>
                  <a:srgbClr val="FFFFFF"/>
                </a:solidFill>
                <a:latin typeface="Trebuchet MS"/>
                <a:cs typeface="Trebuchet MS"/>
              </a:rPr>
            </a:br>
            <a:r>
              <a:rPr lang="ru-RU" sz="2000" b="1" spc="90" dirty="0" smtClean="0">
                <a:solidFill>
                  <a:srgbClr val="FFFFFF"/>
                </a:solidFill>
                <a:latin typeface="Trebuchet MS"/>
                <a:cs typeface="Trebuchet MS"/>
              </a:rPr>
              <a:t>о себе </a:t>
            </a:r>
            <a:r>
              <a:rPr lang="en-US" sz="2000" b="1" spc="90" dirty="0" smtClean="0">
                <a:solidFill>
                  <a:srgbClr val="FFFFFF"/>
                </a:solidFill>
                <a:latin typeface="Trebuchet MS"/>
                <a:cs typeface="Trebuchet MS"/>
              </a:rPr>
              <a:t/>
            </a:r>
            <a:br>
              <a:rPr lang="en-US" sz="2000" b="1" spc="90" dirty="0" smtClean="0">
                <a:solidFill>
                  <a:srgbClr val="FFFFFF"/>
                </a:solidFill>
                <a:latin typeface="Trebuchet MS"/>
                <a:cs typeface="Trebuchet MS"/>
              </a:rPr>
            </a:br>
            <a:r>
              <a:rPr lang="ru-RU" sz="2000" b="1" spc="90" dirty="0" smtClean="0">
                <a:solidFill>
                  <a:srgbClr val="FFFFFF"/>
                </a:solidFill>
                <a:latin typeface="Trebuchet MS"/>
                <a:cs typeface="Trebuchet MS"/>
              </a:rPr>
              <a:t>в приложении </a:t>
            </a:r>
            <a:r>
              <a:rPr lang="ru-RU" sz="2000" b="1" spc="9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СберБанк</a:t>
            </a:r>
            <a:r>
              <a:rPr lang="ru-RU" sz="2000" b="1" spc="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sz="2000" b="1" spc="90" dirty="0" smtClean="0">
                <a:solidFill>
                  <a:srgbClr val="FFFFFF"/>
                </a:solidFill>
                <a:latin typeface="Trebuchet MS"/>
                <a:cs typeface="Trebuchet MS"/>
              </a:rPr>
              <a:t>Онлайн</a:t>
            </a:r>
          </a:p>
          <a:p>
            <a:pPr marL="12700" marR="550545">
              <a:lnSpc>
                <a:spcPct val="100000"/>
              </a:lnSpc>
              <a:spcBef>
                <a:spcPts val="100"/>
              </a:spcBef>
            </a:pP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Особенный </a:t>
            </a:r>
            <a:r>
              <a:rPr spc="30" dirty="0"/>
              <a:t>банк </a:t>
            </a:r>
            <a:r>
              <a:rPr dirty="0"/>
              <a:t>для </a:t>
            </a:r>
            <a:r>
              <a:rPr spc="10" dirty="0"/>
              <a:t>особенных</a:t>
            </a:r>
            <a:r>
              <a:rPr spc="80" dirty="0"/>
              <a:t> </a:t>
            </a:r>
            <a:r>
              <a:rPr spc="25" dirty="0"/>
              <a:t>клиентов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45" dirty="0"/>
              <a:t>7</a:t>
            </a:fld>
            <a:endParaRPr spc="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757" y="249287"/>
            <a:ext cx="12072664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Trebuchet MS" pitchFamily="34" charset="0"/>
                <a:hlinkClick r:id="rId3"/>
              </a:rPr>
              <a:t>#</a:t>
            </a:r>
            <a:r>
              <a:rPr lang="ru-RU" sz="3200" dirty="0">
                <a:latin typeface="Trebuchet MS" pitchFamily="34" charset="0"/>
                <a:hlinkClick r:id="rId3"/>
              </a:rPr>
              <a:t>ФинансыДоступно</a:t>
            </a:r>
            <a:endParaRPr lang="ru-RU" sz="3200" dirty="0">
              <a:latin typeface="Trebuchet MS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rebuchet MS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itchFamily="34" charset="0"/>
                <a:cs typeface="Arial" panose="020B0604020202020204" pitchFamily="34" charset="0"/>
              </a:rPr>
              <a:t>ОБУЧАЮЩИЕ РОЛИКИ ДЛЯ ЛЮДЕЙ С НАРУШЕНИЯМИ СЛУХА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2006" y="1794056"/>
            <a:ext cx="61590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Сервисы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людей 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нарушениями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слуха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СберБанк Онлайн для людей 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нарушениями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слуха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Безопасность при использовании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сервисов банка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Карты, вклады, кредиты, рефинансирование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Финансовое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планирование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1255" y="5930076"/>
            <a:ext cx="51226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b="1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Геннадий Тихенко, </a:t>
            </a: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</a:t>
            </a:r>
            <a:r>
              <a:rPr lang="ru-RU" sz="1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едущий </a:t>
            </a: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специалист отдела печати и информации ЦП ВОГ, администратор сайта VOGinfo.ru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Рисунок 2" descr="qr-code (1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14470" y="4789720"/>
            <a:ext cx="1806571" cy="180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573072" y="387190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6581" y="1625602"/>
            <a:ext cx="4802344" cy="2700000"/>
          </a:xfrm>
          <a:prstGeom prst="roundRect">
            <a:avLst/>
          </a:prstGeom>
          <a:ln w="9525">
            <a:solidFill>
              <a:schemeClr val="bg1"/>
            </a:solidFill>
          </a:ln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528225" y="4204869"/>
            <a:ext cx="4902890" cy="1532334"/>
          </a:xfrm>
          <a:prstGeom prst="wedgeRoundRectCallout">
            <a:avLst>
              <a:gd name="adj1" fmla="val -33222"/>
              <a:gd name="adj2" fmla="val 67497"/>
              <a:gd name="adj3" fmla="val 16667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 хорошем качестве материала говорят просмотры и пересылка друзьям. Мы лично знакомы с Александром и Екатериной (спикерами). Саша перед съемками обращался к нашим экспертам, так что за качество рассказа мы спокойны. Эти ролики - "вечные", такие темы никогда не теряют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актуальности. 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25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3270" cy="6795134"/>
          </a:xfrm>
          <a:custGeom>
            <a:avLst/>
            <a:gdLst/>
            <a:ahLst/>
            <a:cxnLst/>
            <a:rect l="l" t="t" r="r" b="b"/>
            <a:pathLst>
              <a:path w="12193270" h="6795134">
                <a:moveTo>
                  <a:pt x="0" y="6794995"/>
                </a:moveTo>
                <a:lnTo>
                  <a:pt x="12193206" y="6794995"/>
                </a:lnTo>
                <a:lnTo>
                  <a:pt x="12193206" y="0"/>
                </a:lnTo>
                <a:lnTo>
                  <a:pt x="0" y="0"/>
                </a:lnTo>
                <a:lnTo>
                  <a:pt x="0" y="67949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26308" y="0"/>
            <a:ext cx="9366884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7300" y="1026692"/>
            <a:ext cx="5807710" cy="24618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000" b="0" spc="170" dirty="0">
                <a:solidFill>
                  <a:srgbClr val="21A038"/>
                </a:solidFill>
                <a:latin typeface="Arial"/>
                <a:cs typeface="Arial"/>
              </a:rPr>
              <a:t>Осторожно,  </a:t>
            </a:r>
            <a:r>
              <a:rPr sz="8000" b="0" spc="120" dirty="0">
                <a:solidFill>
                  <a:srgbClr val="21A038"/>
                </a:solidFill>
                <a:latin typeface="Arial"/>
                <a:cs typeface="Arial"/>
              </a:rPr>
              <a:t>мошенники!</a:t>
            </a:r>
            <a:endParaRPr sz="8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93" y="488111"/>
            <a:ext cx="12192000" cy="6370320"/>
            <a:chOff x="1193" y="488111"/>
            <a:chExt cx="12192000" cy="6370320"/>
          </a:xfrm>
        </p:grpSpPr>
        <p:sp>
          <p:nvSpPr>
            <p:cNvPr id="6" name="object 6"/>
            <p:cNvSpPr/>
            <p:nvPr/>
          </p:nvSpPr>
          <p:spPr>
            <a:xfrm>
              <a:off x="11614226" y="528485"/>
              <a:ext cx="92265" cy="12202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486222" y="528497"/>
              <a:ext cx="105041" cy="12202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31002" y="528497"/>
              <a:ext cx="102196" cy="12202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352123" y="526884"/>
              <a:ext cx="111785" cy="12523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088344" y="488111"/>
              <a:ext cx="202780" cy="20276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93" y="6794995"/>
              <a:ext cx="12192000" cy="63500"/>
            </a:xfrm>
            <a:custGeom>
              <a:avLst/>
              <a:gdLst/>
              <a:ahLst/>
              <a:cxnLst/>
              <a:rect l="l" t="t" r="r" b="b"/>
              <a:pathLst>
                <a:path w="12192000" h="63500">
                  <a:moveTo>
                    <a:pt x="12192000" y="0"/>
                  </a:moveTo>
                  <a:lnTo>
                    <a:pt x="0" y="0"/>
                  </a:lnTo>
                  <a:lnTo>
                    <a:pt x="0" y="63004"/>
                  </a:lnTo>
                  <a:lnTo>
                    <a:pt x="12192000" y="630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1A0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Особенный </a:t>
            </a:r>
            <a:r>
              <a:rPr spc="30" dirty="0"/>
              <a:t>банк </a:t>
            </a:r>
            <a:r>
              <a:rPr dirty="0"/>
              <a:t>для </a:t>
            </a:r>
            <a:r>
              <a:rPr spc="10" dirty="0"/>
              <a:t>особенных</a:t>
            </a:r>
            <a:r>
              <a:rPr spc="80" dirty="0"/>
              <a:t> </a:t>
            </a:r>
            <a:r>
              <a:rPr spc="25" dirty="0"/>
              <a:t>клиентов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45" dirty="0"/>
              <a:t>9</a:t>
            </a:fld>
            <a:endParaRPr spc="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04398" y="0"/>
            <a:ext cx="358439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351920" y="525348"/>
            <a:ext cx="480695" cy="125095"/>
            <a:chOff x="11351920" y="525348"/>
            <a:chExt cx="480695" cy="125095"/>
          </a:xfrm>
        </p:grpSpPr>
        <p:sp>
          <p:nvSpPr>
            <p:cNvPr id="4" name="object 4"/>
            <p:cNvSpPr/>
            <p:nvPr/>
          </p:nvSpPr>
          <p:spPr>
            <a:xfrm>
              <a:off x="11613743" y="526948"/>
              <a:ext cx="92151" cy="1218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1485879" y="526948"/>
              <a:ext cx="104927" cy="1218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1730380" y="526948"/>
              <a:ext cx="102082" cy="1218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351920" y="525348"/>
              <a:ext cx="111658" cy="12508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1088420" y="486613"/>
            <a:ext cx="202565" cy="202565"/>
            <a:chOff x="11088420" y="486613"/>
            <a:chExt cx="202565" cy="202565"/>
          </a:xfrm>
        </p:grpSpPr>
        <p:sp>
          <p:nvSpPr>
            <p:cNvPr id="9" name="object 9"/>
            <p:cNvSpPr/>
            <p:nvPr/>
          </p:nvSpPr>
          <p:spPr>
            <a:xfrm>
              <a:off x="11088420" y="486613"/>
              <a:ext cx="202552" cy="2025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1151146" y="525970"/>
              <a:ext cx="130835" cy="8813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321319" y="1699920"/>
            <a:ext cx="380365" cy="380365"/>
            <a:chOff x="8321319" y="1699920"/>
            <a:chExt cx="380365" cy="380365"/>
          </a:xfrm>
        </p:grpSpPr>
        <p:sp>
          <p:nvSpPr>
            <p:cNvPr id="12" name="object 12"/>
            <p:cNvSpPr/>
            <p:nvPr/>
          </p:nvSpPr>
          <p:spPr>
            <a:xfrm>
              <a:off x="8321319" y="1699920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5" h="380364">
                  <a:moveTo>
                    <a:pt x="190080" y="0"/>
                  </a:moveTo>
                  <a:lnTo>
                    <a:pt x="146497" y="5020"/>
                  </a:lnTo>
                  <a:lnTo>
                    <a:pt x="106488" y="19320"/>
                  </a:lnTo>
                  <a:lnTo>
                    <a:pt x="71195" y="41758"/>
                  </a:lnTo>
                  <a:lnTo>
                    <a:pt x="41758" y="71195"/>
                  </a:lnTo>
                  <a:lnTo>
                    <a:pt x="19320" y="106488"/>
                  </a:lnTo>
                  <a:lnTo>
                    <a:pt x="5020" y="146497"/>
                  </a:lnTo>
                  <a:lnTo>
                    <a:pt x="0" y="190080"/>
                  </a:lnTo>
                  <a:lnTo>
                    <a:pt x="5020" y="233664"/>
                  </a:lnTo>
                  <a:lnTo>
                    <a:pt x="19320" y="273673"/>
                  </a:lnTo>
                  <a:lnTo>
                    <a:pt x="41758" y="308966"/>
                  </a:lnTo>
                  <a:lnTo>
                    <a:pt x="71195" y="338402"/>
                  </a:lnTo>
                  <a:lnTo>
                    <a:pt x="106488" y="360841"/>
                  </a:lnTo>
                  <a:lnTo>
                    <a:pt x="146497" y="375141"/>
                  </a:lnTo>
                  <a:lnTo>
                    <a:pt x="190080" y="380161"/>
                  </a:lnTo>
                  <a:lnTo>
                    <a:pt x="233664" y="375141"/>
                  </a:lnTo>
                  <a:lnTo>
                    <a:pt x="273673" y="360841"/>
                  </a:lnTo>
                  <a:lnTo>
                    <a:pt x="308966" y="338402"/>
                  </a:lnTo>
                  <a:lnTo>
                    <a:pt x="338402" y="308966"/>
                  </a:lnTo>
                  <a:lnTo>
                    <a:pt x="360841" y="273673"/>
                  </a:lnTo>
                  <a:lnTo>
                    <a:pt x="375141" y="233664"/>
                  </a:lnTo>
                  <a:lnTo>
                    <a:pt x="380161" y="190080"/>
                  </a:lnTo>
                  <a:lnTo>
                    <a:pt x="375141" y="146497"/>
                  </a:lnTo>
                  <a:lnTo>
                    <a:pt x="360841" y="106488"/>
                  </a:lnTo>
                  <a:lnTo>
                    <a:pt x="338402" y="71195"/>
                  </a:lnTo>
                  <a:lnTo>
                    <a:pt x="308966" y="41758"/>
                  </a:lnTo>
                  <a:lnTo>
                    <a:pt x="273673" y="19320"/>
                  </a:lnTo>
                  <a:lnTo>
                    <a:pt x="233664" y="5020"/>
                  </a:lnTo>
                  <a:lnTo>
                    <a:pt x="190080" y="0"/>
                  </a:lnTo>
                  <a:close/>
                </a:path>
              </a:pathLst>
            </a:custGeom>
            <a:solidFill>
              <a:srgbClr val="30A24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376348" y="1792173"/>
              <a:ext cx="263525" cy="193040"/>
            </a:xfrm>
            <a:custGeom>
              <a:avLst/>
              <a:gdLst/>
              <a:ahLst/>
              <a:cxnLst/>
              <a:rect l="l" t="t" r="r" b="b"/>
              <a:pathLst>
                <a:path w="263525" h="193039">
                  <a:moveTo>
                    <a:pt x="0" y="122758"/>
                  </a:moveTo>
                  <a:lnTo>
                    <a:pt x="70091" y="192849"/>
                  </a:lnTo>
                  <a:lnTo>
                    <a:pt x="262940" y="0"/>
                  </a:lnTo>
                </a:path>
              </a:pathLst>
            </a:custGeom>
            <a:ln w="279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812098" y="1670151"/>
            <a:ext cx="2881630" cy="420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3525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Если </a:t>
            </a:r>
            <a:r>
              <a:rPr kumimoji="0" sz="1800" b="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пин-код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сложный,  </a:t>
            </a:r>
            <a:r>
              <a:rPr kumimoji="0" sz="18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его </a:t>
            </a:r>
            <a:r>
              <a:rPr kumimoji="0" sz="1800" b="0" i="0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можно</a:t>
            </a:r>
            <a:r>
              <a:rPr kumimoji="0" sz="18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изменить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 </a:t>
            </a:r>
            <a:r>
              <a:rPr kumimoji="0" sz="18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мобильном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приложении  </a:t>
            </a:r>
            <a:r>
              <a:rPr kumimoji="0" sz="18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или 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через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банкомат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2971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Выпустите </a:t>
            </a:r>
            <a:r>
              <a:rPr kumimoji="0" sz="1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для</a:t>
            </a:r>
            <a:r>
              <a:rPr kumimoji="0" sz="18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близких  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дополнительную</a:t>
            </a:r>
            <a:r>
              <a:rPr kumimoji="0" sz="18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карту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17145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Для </a:t>
            </a:r>
            <a:r>
              <a:rPr kumimoji="0" sz="1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перевода</a:t>
            </a:r>
            <a:r>
              <a:rPr kumimoji="0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денежных  </a:t>
            </a:r>
            <a:r>
              <a:rPr kumimoji="0" sz="1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средств 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достаточно  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сообщить </a:t>
            </a:r>
            <a:r>
              <a:rPr kumimoji="0" sz="18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номер  </a:t>
            </a:r>
            <a:r>
              <a:rPr kumimoji="0" sz="18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мобильного</a:t>
            </a:r>
            <a:r>
              <a:rPr kumimoji="0" sz="18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телефона,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346075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2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 </a:t>
            </a:r>
            <a:r>
              <a:rPr kumimoji="0" sz="18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которому</a:t>
            </a:r>
            <a:r>
              <a:rPr kumimoji="0" sz="1800" b="0" i="0" u="none" strike="noStrike" kern="1200" cap="none" spc="-3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подключен  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мобильный </a:t>
            </a:r>
            <a:r>
              <a:rPr kumimoji="0" sz="18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банк, </a:t>
            </a:r>
            <a:r>
              <a:rPr kumimoji="0" sz="18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или  </a:t>
            </a:r>
            <a:r>
              <a:rPr kumimoji="0" sz="18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номер</a:t>
            </a:r>
            <a:r>
              <a:rPr kumimoji="0" sz="1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карты.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321319" y="3102330"/>
            <a:ext cx="380365" cy="380365"/>
            <a:chOff x="8321319" y="3102330"/>
            <a:chExt cx="380365" cy="380365"/>
          </a:xfrm>
        </p:grpSpPr>
        <p:sp>
          <p:nvSpPr>
            <p:cNvPr id="16" name="object 16"/>
            <p:cNvSpPr/>
            <p:nvPr/>
          </p:nvSpPr>
          <p:spPr>
            <a:xfrm>
              <a:off x="8321319" y="3102330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5" h="380364">
                  <a:moveTo>
                    <a:pt x="190080" y="0"/>
                  </a:moveTo>
                  <a:lnTo>
                    <a:pt x="146497" y="5020"/>
                  </a:lnTo>
                  <a:lnTo>
                    <a:pt x="106488" y="19320"/>
                  </a:lnTo>
                  <a:lnTo>
                    <a:pt x="71195" y="41758"/>
                  </a:lnTo>
                  <a:lnTo>
                    <a:pt x="41758" y="71195"/>
                  </a:lnTo>
                  <a:lnTo>
                    <a:pt x="19320" y="106488"/>
                  </a:lnTo>
                  <a:lnTo>
                    <a:pt x="5020" y="146497"/>
                  </a:lnTo>
                  <a:lnTo>
                    <a:pt x="0" y="190080"/>
                  </a:lnTo>
                  <a:lnTo>
                    <a:pt x="5020" y="233664"/>
                  </a:lnTo>
                  <a:lnTo>
                    <a:pt x="19320" y="273673"/>
                  </a:lnTo>
                  <a:lnTo>
                    <a:pt x="41758" y="308966"/>
                  </a:lnTo>
                  <a:lnTo>
                    <a:pt x="71195" y="338402"/>
                  </a:lnTo>
                  <a:lnTo>
                    <a:pt x="106488" y="360841"/>
                  </a:lnTo>
                  <a:lnTo>
                    <a:pt x="146497" y="375141"/>
                  </a:lnTo>
                  <a:lnTo>
                    <a:pt x="190080" y="380161"/>
                  </a:lnTo>
                  <a:lnTo>
                    <a:pt x="233664" y="375141"/>
                  </a:lnTo>
                  <a:lnTo>
                    <a:pt x="273673" y="360841"/>
                  </a:lnTo>
                  <a:lnTo>
                    <a:pt x="308966" y="338402"/>
                  </a:lnTo>
                  <a:lnTo>
                    <a:pt x="338402" y="308966"/>
                  </a:lnTo>
                  <a:lnTo>
                    <a:pt x="360841" y="273673"/>
                  </a:lnTo>
                  <a:lnTo>
                    <a:pt x="375141" y="233664"/>
                  </a:lnTo>
                  <a:lnTo>
                    <a:pt x="380161" y="190080"/>
                  </a:lnTo>
                  <a:lnTo>
                    <a:pt x="375141" y="146497"/>
                  </a:lnTo>
                  <a:lnTo>
                    <a:pt x="360841" y="106488"/>
                  </a:lnTo>
                  <a:lnTo>
                    <a:pt x="338402" y="71195"/>
                  </a:lnTo>
                  <a:lnTo>
                    <a:pt x="308966" y="41758"/>
                  </a:lnTo>
                  <a:lnTo>
                    <a:pt x="273673" y="19320"/>
                  </a:lnTo>
                  <a:lnTo>
                    <a:pt x="233664" y="5020"/>
                  </a:lnTo>
                  <a:lnTo>
                    <a:pt x="190080" y="0"/>
                  </a:lnTo>
                  <a:close/>
                </a:path>
              </a:pathLst>
            </a:custGeom>
            <a:solidFill>
              <a:srgbClr val="30A24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376348" y="3194583"/>
              <a:ext cx="263525" cy="193040"/>
            </a:xfrm>
            <a:custGeom>
              <a:avLst/>
              <a:gdLst/>
              <a:ahLst/>
              <a:cxnLst/>
              <a:rect l="l" t="t" r="r" b="b"/>
              <a:pathLst>
                <a:path w="263525" h="193039">
                  <a:moveTo>
                    <a:pt x="0" y="122758"/>
                  </a:moveTo>
                  <a:lnTo>
                    <a:pt x="70091" y="192849"/>
                  </a:lnTo>
                  <a:lnTo>
                    <a:pt x="262940" y="0"/>
                  </a:lnTo>
                </a:path>
              </a:pathLst>
            </a:custGeom>
            <a:ln w="279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8321319" y="3956113"/>
            <a:ext cx="380365" cy="380365"/>
            <a:chOff x="8321319" y="3956113"/>
            <a:chExt cx="380365" cy="380365"/>
          </a:xfrm>
        </p:grpSpPr>
        <p:sp>
          <p:nvSpPr>
            <p:cNvPr id="19" name="object 19"/>
            <p:cNvSpPr/>
            <p:nvPr/>
          </p:nvSpPr>
          <p:spPr>
            <a:xfrm>
              <a:off x="8321319" y="3956113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5" h="380364">
                  <a:moveTo>
                    <a:pt x="190080" y="0"/>
                  </a:moveTo>
                  <a:lnTo>
                    <a:pt x="146497" y="5020"/>
                  </a:lnTo>
                  <a:lnTo>
                    <a:pt x="106488" y="19320"/>
                  </a:lnTo>
                  <a:lnTo>
                    <a:pt x="71195" y="41758"/>
                  </a:lnTo>
                  <a:lnTo>
                    <a:pt x="41758" y="71195"/>
                  </a:lnTo>
                  <a:lnTo>
                    <a:pt x="19320" y="106488"/>
                  </a:lnTo>
                  <a:lnTo>
                    <a:pt x="5020" y="146497"/>
                  </a:lnTo>
                  <a:lnTo>
                    <a:pt x="0" y="190080"/>
                  </a:lnTo>
                  <a:lnTo>
                    <a:pt x="5020" y="233664"/>
                  </a:lnTo>
                  <a:lnTo>
                    <a:pt x="19320" y="273673"/>
                  </a:lnTo>
                  <a:lnTo>
                    <a:pt x="41758" y="308966"/>
                  </a:lnTo>
                  <a:lnTo>
                    <a:pt x="71195" y="338402"/>
                  </a:lnTo>
                  <a:lnTo>
                    <a:pt x="106488" y="360841"/>
                  </a:lnTo>
                  <a:lnTo>
                    <a:pt x="146497" y="375141"/>
                  </a:lnTo>
                  <a:lnTo>
                    <a:pt x="190080" y="380161"/>
                  </a:lnTo>
                  <a:lnTo>
                    <a:pt x="233664" y="375141"/>
                  </a:lnTo>
                  <a:lnTo>
                    <a:pt x="273673" y="360841"/>
                  </a:lnTo>
                  <a:lnTo>
                    <a:pt x="308966" y="338402"/>
                  </a:lnTo>
                  <a:lnTo>
                    <a:pt x="338402" y="308966"/>
                  </a:lnTo>
                  <a:lnTo>
                    <a:pt x="360841" y="273673"/>
                  </a:lnTo>
                  <a:lnTo>
                    <a:pt x="375141" y="233664"/>
                  </a:lnTo>
                  <a:lnTo>
                    <a:pt x="380161" y="190080"/>
                  </a:lnTo>
                  <a:lnTo>
                    <a:pt x="375141" y="146497"/>
                  </a:lnTo>
                  <a:lnTo>
                    <a:pt x="360841" y="106488"/>
                  </a:lnTo>
                  <a:lnTo>
                    <a:pt x="338402" y="71195"/>
                  </a:lnTo>
                  <a:lnTo>
                    <a:pt x="308966" y="41758"/>
                  </a:lnTo>
                  <a:lnTo>
                    <a:pt x="273673" y="19320"/>
                  </a:lnTo>
                  <a:lnTo>
                    <a:pt x="233664" y="5020"/>
                  </a:lnTo>
                  <a:lnTo>
                    <a:pt x="190080" y="0"/>
                  </a:lnTo>
                  <a:close/>
                </a:path>
              </a:pathLst>
            </a:custGeom>
            <a:solidFill>
              <a:srgbClr val="30A24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8376348" y="4048353"/>
              <a:ext cx="263525" cy="193040"/>
            </a:xfrm>
            <a:custGeom>
              <a:avLst/>
              <a:gdLst/>
              <a:ahLst/>
              <a:cxnLst/>
              <a:rect l="l" t="t" r="r" b="b"/>
              <a:pathLst>
                <a:path w="263525" h="193039">
                  <a:moveTo>
                    <a:pt x="0" y="122758"/>
                  </a:moveTo>
                  <a:lnTo>
                    <a:pt x="70091" y="192849"/>
                  </a:lnTo>
                  <a:lnTo>
                    <a:pt x="262940" y="0"/>
                  </a:lnTo>
                </a:path>
              </a:pathLst>
            </a:custGeom>
            <a:ln w="279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93917" y="1670062"/>
            <a:ext cx="2928620" cy="2830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710" marR="5080" lvl="0" indent="-144145" algn="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Не</a:t>
            </a:r>
            <a:r>
              <a:rPr kumimoji="0" sz="18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записывайте</a:t>
            </a:r>
            <a:r>
              <a:rPr kumimoji="0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пин-код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и </a:t>
            </a:r>
            <a:r>
              <a:rPr kumimoji="0" sz="18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не 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храните</a:t>
            </a:r>
            <a:r>
              <a:rPr kumimoji="0" sz="1800" b="0" i="0" u="none" strike="noStrike" kern="1200" cap="none" spc="-2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его</a:t>
            </a:r>
            <a:r>
              <a:rPr kumimoji="0" sz="18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рядом </a:t>
            </a:r>
            <a:r>
              <a:rPr kumimoji="0" sz="1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 </a:t>
            </a:r>
            <a:r>
              <a:rPr kumimoji="0" sz="1800" b="0" i="0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банковской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картой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4769" marR="5080" lvl="0" indent="4762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Не</a:t>
            </a:r>
            <a:r>
              <a:rPr kumimoji="0" sz="18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передавайте</a:t>
            </a:r>
            <a:r>
              <a:rPr kumimoji="0" sz="18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свою </a:t>
            </a:r>
            <a:r>
              <a:rPr kumimoji="0" sz="1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банковскую </a:t>
            </a:r>
            <a:r>
              <a:rPr kumimoji="0" sz="18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карту</a:t>
            </a:r>
            <a:r>
              <a:rPr kumimoji="0" sz="1800" b="0" i="0" u="none" strike="noStrike" kern="1200" cap="none" spc="-2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никому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5080" lvl="0" indent="467995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Не</a:t>
            </a:r>
            <a:r>
              <a:rPr kumimoji="0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сообщайте</a:t>
            </a:r>
            <a:r>
              <a:rPr kumimoji="0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полные </a:t>
            </a: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данные </a:t>
            </a: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вашей</a:t>
            </a:r>
            <a:r>
              <a:rPr kumimoji="0" sz="18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банковской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508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карты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33114" y="1699920"/>
            <a:ext cx="380365" cy="380365"/>
            <a:chOff x="3433114" y="1699920"/>
            <a:chExt cx="380365" cy="380365"/>
          </a:xfrm>
        </p:grpSpPr>
        <p:sp>
          <p:nvSpPr>
            <p:cNvPr id="23" name="object 23"/>
            <p:cNvSpPr/>
            <p:nvPr/>
          </p:nvSpPr>
          <p:spPr>
            <a:xfrm>
              <a:off x="3433114" y="1699920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4" h="380364">
                  <a:moveTo>
                    <a:pt x="190080" y="0"/>
                  </a:moveTo>
                  <a:lnTo>
                    <a:pt x="146497" y="5020"/>
                  </a:lnTo>
                  <a:lnTo>
                    <a:pt x="106488" y="19320"/>
                  </a:lnTo>
                  <a:lnTo>
                    <a:pt x="71195" y="41758"/>
                  </a:lnTo>
                  <a:lnTo>
                    <a:pt x="41758" y="71195"/>
                  </a:lnTo>
                  <a:lnTo>
                    <a:pt x="19320" y="106488"/>
                  </a:lnTo>
                  <a:lnTo>
                    <a:pt x="5020" y="146497"/>
                  </a:lnTo>
                  <a:lnTo>
                    <a:pt x="0" y="190080"/>
                  </a:lnTo>
                  <a:lnTo>
                    <a:pt x="5020" y="233664"/>
                  </a:lnTo>
                  <a:lnTo>
                    <a:pt x="19320" y="273673"/>
                  </a:lnTo>
                  <a:lnTo>
                    <a:pt x="41758" y="308966"/>
                  </a:lnTo>
                  <a:lnTo>
                    <a:pt x="71195" y="338402"/>
                  </a:lnTo>
                  <a:lnTo>
                    <a:pt x="106488" y="360841"/>
                  </a:lnTo>
                  <a:lnTo>
                    <a:pt x="146497" y="375141"/>
                  </a:lnTo>
                  <a:lnTo>
                    <a:pt x="190080" y="380161"/>
                  </a:lnTo>
                  <a:lnTo>
                    <a:pt x="233664" y="375141"/>
                  </a:lnTo>
                  <a:lnTo>
                    <a:pt x="273673" y="360841"/>
                  </a:lnTo>
                  <a:lnTo>
                    <a:pt x="308966" y="338402"/>
                  </a:lnTo>
                  <a:lnTo>
                    <a:pt x="338402" y="308966"/>
                  </a:lnTo>
                  <a:lnTo>
                    <a:pt x="360841" y="273673"/>
                  </a:lnTo>
                  <a:lnTo>
                    <a:pt x="375141" y="233664"/>
                  </a:lnTo>
                  <a:lnTo>
                    <a:pt x="380161" y="190080"/>
                  </a:lnTo>
                  <a:lnTo>
                    <a:pt x="375141" y="146497"/>
                  </a:lnTo>
                  <a:lnTo>
                    <a:pt x="360841" y="106488"/>
                  </a:lnTo>
                  <a:lnTo>
                    <a:pt x="338402" y="71195"/>
                  </a:lnTo>
                  <a:lnTo>
                    <a:pt x="308966" y="41758"/>
                  </a:lnTo>
                  <a:lnTo>
                    <a:pt x="273673" y="19320"/>
                  </a:lnTo>
                  <a:lnTo>
                    <a:pt x="233664" y="5020"/>
                  </a:lnTo>
                  <a:lnTo>
                    <a:pt x="190080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3526777" y="1793582"/>
              <a:ext cx="193040" cy="193040"/>
            </a:xfrm>
            <a:custGeom>
              <a:avLst/>
              <a:gdLst/>
              <a:ahLst/>
              <a:cxnLst/>
              <a:rect l="l" t="t" r="r" b="b"/>
              <a:pathLst>
                <a:path w="193039" h="193039">
                  <a:moveTo>
                    <a:pt x="0" y="192849"/>
                  </a:moveTo>
                  <a:lnTo>
                    <a:pt x="192849" y="0"/>
                  </a:lnTo>
                </a:path>
              </a:pathLst>
            </a:custGeom>
            <a:ln w="27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526777" y="1793582"/>
              <a:ext cx="193040" cy="193040"/>
            </a:xfrm>
            <a:custGeom>
              <a:avLst/>
              <a:gdLst/>
              <a:ahLst/>
              <a:cxnLst/>
              <a:rect l="l" t="t" r="r" b="b"/>
              <a:pathLst>
                <a:path w="193039" h="193039">
                  <a:moveTo>
                    <a:pt x="192849" y="192849"/>
                  </a:moveTo>
                  <a:lnTo>
                    <a:pt x="0" y="0"/>
                  </a:lnTo>
                </a:path>
              </a:pathLst>
            </a:custGeom>
            <a:ln w="27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3433114" y="2828010"/>
            <a:ext cx="380365" cy="380365"/>
            <a:chOff x="3433114" y="2828010"/>
            <a:chExt cx="380365" cy="380365"/>
          </a:xfrm>
        </p:grpSpPr>
        <p:sp>
          <p:nvSpPr>
            <p:cNvPr id="27" name="object 27"/>
            <p:cNvSpPr/>
            <p:nvPr/>
          </p:nvSpPr>
          <p:spPr>
            <a:xfrm>
              <a:off x="3433114" y="2828010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4" h="380364">
                  <a:moveTo>
                    <a:pt x="190080" y="0"/>
                  </a:moveTo>
                  <a:lnTo>
                    <a:pt x="146497" y="5020"/>
                  </a:lnTo>
                  <a:lnTo>
                    <a:pt x="106488" y="19320"/>
                  </a:lnTo>
                  <a:lnTo>
                    <a:pt x="71195" y="41758"/>
                  </a:lnTo>
                  <a:lnTo>
                    <a:pt x="41758" y="71195"/>
                  </a:lnTo>
                  <a:lnTo>
                    <a:pt x="19320" y="106488"/>
                  </a:lnTo>
                  <a:lnTo>
                    <a:pt x="5020" y="146497"/>
                  </a:lnTo>
                  <a:lnTo>
                    <a:pt x="0" y="190080"/>
                  </a:lnTo>
                  <a:lnTo>
                    <a:pt x="5020" y="233664"/>
                  </a:lnTo>
                  <a:lnTo>
                    <a:pt x="19320" y="273673"/>
                  </a:lnTo>
                  <a:lnTo>
                    <a:pt x="41758" y="308966"/>
                  </a:lnTo>
                  <a:lnTo>
                    <a:pt x="71195" y="338402"/>
                  </a:lnTo>
                  <a:lnTo>
                    <a:pt x="106488" y="360841"/>
                  </a:lnTo>
                  <a:lnTo>
                    <a:pt x="146497" y="375141"/>
                  </a:lnTo>
                  <a:lnTo>
                    <a:pt x="190080" y="380161"/>
                  </a:lnTo>
                  <a:lnTo>
                    <a:pt x="233664" y="375141"/>
                  </a:lnTo>
                  <a:lnTo>
                    <a:pt x="273673" y="360841"/>
                  </a:lnTo>
                  <a:lnTo>
                    <a:pt x="308966" y="338402"/>
                  </a:lnTo>
                  <a:lnTo>
                    <a:pt x="338402" y="308966"/>
                  </a:lnTo>
                  <a:lnTo>
                    <a:pt x="360841" y="273673"/>
                  </a:lnTo>
                  <a:lnTo>
                    <a:pt x="375141" y="233664"/>
                  </a:lnTo>
                  <a:lnTo>
                    <a:pt x="380161" y="190080"/>
                  </a:lnTo>
                  <a:lnTo>
                    <a:pt x="375141" y="146497"/>
                  </a:lnTo>
                  <a:lnTo>
                    <a:pt x="360841" y="106488"/>
                  </a:lnTo>
                  <a:lnTo>
                    <a:pt x="338402" y="71195"/>
                  </a:lnTo>
                  <a:lnTo>
                    <a:pt x="308966" y="41758"/>
                  </a:lnTo>
                  <a:lnTo>
                    <a:pt x="273673" y="19320"/>
                  </a:lnTo>
                  <a:lnTo>
                    <a:pt x="233664" y="5020"/>
                  </a:lnTo>
                  <a:lnTo>
                    <a:pt x="190080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526777" y="2921673"/>
              <a:ext cx="193040" cy="193040"/>
            </a:xfrm>
            <a:custGeom>
              <a:avLst/>
              <a:gdLst/>
              <a:ahLst/>
              <a:cxnLst/>
              <a:rect l="l" t="t" r="r" b="b"/>
              <a:pathLst>
                <a:path w="193039" h="193039">
                  <a:moveTo>
                    <a:pt x="0" y="192849"/>
                  </a:moveTo>
                  <a:lnTo>
                    <a:pt x="192849" y="0"/>
                  </a:lnTo>
                </a:path>
              </a:pathLst>
            </a:custGeom>
            <a:ln w="27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526777" y="2921673"/>
              <a:ext cx="193040" cy="193040"/>
            </a:xfrm>
            <a:custGeom>
              <a:avLst/>
              <a:gdLst/>
              <a:ahLst/>
              <a:cxnLst/>
              <a:rect l="l" t="t" r="r" b="b"/>
              <a:pathLst>
                <a:path w="193039" h="193039">
                  <a:moveTo>
                    <a:pt x="192849" y="192849"/>
                  </a:moveTo>
                  <a:lnTo>
                    <a:pt x="0" y="0"/>
                  </a:lnTo>
                </a:path>
              </a:pathLst>
            </a:custGeom>
            <a:ln w="27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3433114" y="3681793"/>
            <a:ext cx="380365" cy="380365"/>
            <a:chOff x="3433114" y="3681793"/>
            <a:chExt cx="380365" cy="380365"/>
          </a:xfrm>
        </p:grpSpPr>
        <p:sp>
          <p:nvSpPr>
            <p:cNvPr id="31" name="object 31"/>
            <p:cNvSpPr/>
            <p:nvPr/>
          </p:nvSpPr>
          <p:spPr>
            <a:xfrm>
              <a:off x="3433114" y="3681793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4" h="380364">
                  <a:moveTo>
                    <a:pt x="190080" y="0"/>
                  </a:moveTo>
                  <a:lnTo>
                    <a:pt x="146497" y="5020"/>
                  </a:lnTo>
                  <a:lnTo>
                    <a:pt x="106488" y="19320"/>
                  </a:lnTo>
                  <a:lnTo>
                    <a:pt x="71195" y="41758"/>
                  </a:lnTo>
                  <a:lnTo>
                    <a:pt x="41758" y="71195"/>
                  </a:lnTo>
                  <a:lnTo>
                    <a:pt x="19320" y="106488"/>
                  </a:lnTo>
                  <a:lnTo>
                    <a:pt x="5020" y="146497"/>
                  </a:lnTo>
                  <a:lnTo>
                    <a:pt x="0" y="190080"/>
                  </a:lnTo>
                  <a:lnTo>
                    <a:pt x="5020" y="233664"/>
                  </a:lnTo>
                  <a:lnTo>
                    <a:pt x="19320" y="273673"/>
                  </a:lnTo>
                  <a:lnTo>
                    <a:pt x="41758" y="308966"/>
                  </a:lnTo>
                  <a:lnTo>
                    <a:pt x="71195" y="338402"/>
                  </a:lnTo>
                  <a:lnTo>
                    <a:pt x="106488" y="360841"/>
                  </a:lnTo>
                  <a:lnTo>
                    <a:pt x="146497" y="375141"/>
                  </a:lnTo>
                  <a:lnTo>
                    <a:pt x="190080" y="380161"/>
                  </a:lnTo>
                  <a:lnTo>
                    <a:pt x="233664" y="375141"/>
                  </a:lnTo>
                  <a:lnTo>
                    <a:pt x="273673" y="360841"/>
                  </a:lnTo>
                  <a:lnTo>
                    <a:pt x="308966" y="338402"/>
                  </a:lnTo>
                  <a:lnTo>
                    <a:pt x="338402" y="308966"/>
                  </a:lnTo>
                  <a:lnTo>
                    <a:pt x="360841" y="273673"/>
                  </a:lnTo>
                  <a:lnTo>
                    <a:pt x="375141" y="233664"/>
                  </a:lnTo>
                  <a:lnTo>
                    <a:pt x="380161" y="190080"/>
                  </a:lnTo>
                  <a:lnTo>
                    <a:pt x="375141" y="146497"/>
                  </a:lnTo>
                  <a:lnTo>
                    <a:pt x="360841" y="106488"/>
                  </a:lnTo>
                  <a:lnTo>
                    <a:pt x="338402" y="71195"/>
                  </a:lnTo>
                  <a:lnTo>
                    <a:pt x="308966" y="41758"/>
                  </a:lnTo>
                  <a:lnTo>
                    <a:pt x="273673" y="19320"/>
                  </a:lnTo>
                  <a:lnTo>
                    <a:pt x="233664" y="5020"/>
                  </a:lnTo>
                  <a:lnTo>
                    <a:pt x="190080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526777" y="3775443"/>
              <a:ext cx="193040" cy="193040"/>
            </a:xfrm>
            <a:custGeom>
              <a:avLst/>
              <a:gdLst/>
              <a:ahLst/>
              <a:cxnLst/>
              <a:rect l="l" t="t" r="r" b="b"/>
              <a:pathLst>
                <a:path w="193039" h="193039">
                  <a:moveTo>
                    <a:pt x="0" y="192849"/>
                  </a:moveTo>
                  <a:lnTo>
                    <a:pt x="192849" y="0"/>
                  </a:lnTo>
                </a:path>
              </a:pathLst>
            </a:custGeom>
            <a:ln w="27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3526777" y="3775443"/>
              <a:ext cx="193040" cy="193040"/>
            </a:xfrm>
            <a:custGeom>
              <a:avLst/>
              <a:gdLst/>
              <a:ahLst/>
              <a:cxnLst/>
              <a:rect l="l" t="t" r="r" b="b"/>
              <a:pathLst>
                <a:path w="193039" h="193039">
                  <a:moveTo>
                    <a:pt x="192849" y="192849"/>
                  </a:moveTo>
                  <a:lnTo>
                    <a:pt x="0" y="0"/>
                  </a:lnTo>
                </a:path>
              </a:pathLst>
            </a:custGeom>
            <a:ln w="27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4" name="object 34"/>
          <p:cNvSpPr/>
          <p:nvPr/>
        </p:nvSpPr>
        <p:spPr>
          <a:xfrm>
            <a:off x="1193" y="6794995"/>
            <a:ext cx="12192000" cy="63500"/>
          </a:xfrm>
          <a:custGeom>
            <a:avLst/>
            <a:gdLst/>
            <a:ahLst/>
            <a:cxnLst/>
            <a:rect l="l" t="t" r="r" b="b"/>
            <a:pathLst>
              <a:path w="12192000" h="63500">
                <a:moveTo>
                  <a:pt x="12192000" y="0"/>
                </a:moveTo>
                <a:lnTo>
                  <a:pt x="0" y="0"/>
                </a:lnTo>
                <a:lnTo>
                  <a:pt x="0" y="63004"/>
                </a:lnTo>
                <a:lnTo>
                  <a:pt x="12192000" y="63004"/>
                </a:lnTo>
                <a:lnTo>
                  <a:pt x="12192000" y="0"/>
                </a:lnTo>
                <a:close/>
              </a:path>
            </a:pathLst>
          </a:custGeom>
          <a:solidFill>
            <a:srgbClr val="21A03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347299" y="350291"/>
            <a:ext cx="3126105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600" spc="145" dirty="0">
                <a:solidFill>
                  <a:srgbClr val="000000"/>
                </a:solidFill>
              </a:rPr>
              <a:t>При </a:t>
            </a:r>
            <a:r>
              <a:rPr sz="2600" spc="15" dirty="0">
                <a:solidFill>
                  <a:srgbClr val="000000"/>
                </a:solidFill>
              </a:rPr>
              <a:t>пользовании  </a:t>
            </a:r>
            <a:r>
              <a:rPr sz="2600" spc="25" dirty="0">
                <a:solidFill>
                  <a:srgbClr val="000000"/>
                </a:solidFill>
              </a:rPr>
              <a:t>банковской</a:t>
            </a:r>
            <a:r>
              <a:rPr sz="2600" spc="-185" dirty="0">
                <a:solidFill>
                  <a:srgbClr val="000000"/>
                </a:solidFill>
              </a:rPr>
              <a:t> </a:t>
            </a:r>
            <a:r>
              <a:rPr sz="2600" spc="40" dirty="0">
                <a:solidFill>
                  <a:srgbClr val="000000"/>
                </a:solidFill>
              </a:rPr>
              <a:t>картой</a:t>
            </a:r>
            <a:endParaRPr sz="2600" dirty="0"/>
          </a:p>
        </p:txBody>
      </p:sp>
      <p:sp>
        <p:nvSpPr>
          <p:cNvPr id="36" name="object 3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0" i="0" u="none" strike="noStrike" kern="1200" cap="none" spc="1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Особенный </a:t>
            </a:r>
            <a:r>
              <a:rPr kumimoji="0" sz="700" b="0" i="0" u="none" strike="noStrike" kern="1200" cap="none" spc="3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 </a:t>
            </a:r>
            <a:r>
              <a:rPr kumimoji="0" sz="7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для </a:t>
            </a:r>
            <a:r>
              <a:rPr kumimoji="0" sz="700" b="0" i="0" u="none" strike="noStrike" kern="1200" cap="none" spc="1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особенных</a:t>
            </a:r>
            <a:r>
              <a:rPr kumimoji="0" sz="700" b="0" i="0" u="none" strike="noStrike" kern="1200" cap="none" spc="8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700" b="0" i="0" u="none" strike="noStrike" kern="1200" cap="none" spc="2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клиентов</a:t>
            </a: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50" b="0" i="0" u="none" strike="noStrike" kern="1200" cap="none" spc="45" normalizeH="0" baseline="0" noProof="0" dirty="0">
                <a:ln>
                  <a:noFill/>
                </a:ln>
                <a:solidFill>
                  <a:srgbClr val="6DB16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sz="1450" b="0" i="0" u="none" strike="noStrike" kern="1200" cap="none" spc="45" normalizeH="0" baseline="0" noProof="0" dirty="0">
              <a:ln>
                <a:noFill/>
              </a:ln>
              <a:solidFill>
                <a:srgbClr val="6DB16A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7405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04398" y="1"/>
            <a:ext cx="3584397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351920" y="525348"/>
            <a:ext cx="480695" cy="125095"/>
            <a:chOff x="11351920" y="525348"/>
            <a:chExt cx="480695" cy="125095"/>
          </a:xfrm>
        </p:grpSpPr>
        <p:sp>
          <p:nvSpPr>
            <p:cNvPr id="4" name="object 4"/>
            <p:cNvSpPr/>
            <p:nvPr/>
          </p:nvSpPr>
          <p:spPr>
            <a:xfrm>
              <a:off x="11613743" y="526948"/>
              <a:ext cx="92151" cy="1218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1485879" y="526948"/>
              <a:ext cx="104927" cy="1218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1730380" y="526948"/>
              <a:ext cx="102082" cy="1218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351920" y="525348"/>
              <a:ext cx="111658" cy="12508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1088420" y="486613"/>
            <a:ext cx="202565" cy="202565"/>
            <a:chOff x="11088420" y="486613"/>
            <a:chExt cx="202565" cy="202565"/>
          </a:xfrm>
        </p:grpSpPr>
        <p:sp>
          <p:nvSpPr>
            <p:cNvPr id="9" name="object 9"/>
            <p:cNvSpPr/>
            <p:nvPr/>
          </p:nvSpPr>
          <p:spPr>
            <a:xfrm>
              <a:off x="11088420" y="486613"/>
              <a:ext cx="202552" cy="2025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1151146" y="525970"/>
              <a:ext cx="130835" cy="8813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321319" y="1699920"/>
            <a:ext cx="380365" cy="380365"/>
            <a:chOff x="8321319" y="1699920"/>
            <a:chExt cx="380365" cy="380365"/>
          </a:xfrm>
        </p:grpSpPr>
        <p:sp>
          <p:nvSpPr>
            <p:cNvPr id="12" name="object 12"/>
            <p:cNvSpPr/>
            <p:nvPr/>
          </p:nvSpPr>
          <p:spPr>
            <a:xfrm>
              <a:off x="8321319" y="1699920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5" h="380364">
                  <a:moveTo>
                    <a:pt x="190080" y="0"/>
                  </a:moveTo>
                  <a:lnTo>
                    <a:pt x="146497" y="5020"/>
                  </a:lnTo>
                  <a:lnTo>
                    <a:pt x="106488" y="19320"/>
                  </a:lnTo>
                  <a:lnTo>
                    <a:pt x="71195" y="41758"/>
                  </a:lnTo>
                  <a:lnTo>
                    <a:pt x="41758" y="71195"/>
                  </a:lnTo>
                  <a:lnTo>
                    <a:pt x="19320" y="106488"/>
                  </a:lnTo>
                  <a:lnTo>
                    <a:pt x="5020" y="146497"/>
                  </a:lnTo>
                  <a:lnTo>
                    <a:pt x="0" y="190080"/>
                  </a:lnTo>
                  <a:lnTo>
                    <a:pt x="5020" y="233664"/>
                  </a:lnTo>
                  <a:lnTo>
                    <a:pt x="19320" y="273673"/>
                  </a:lnTo>
                  <a:lnTo>
                    <a:pt x="41758" y="308966"/>
                  </a:lnTo>
                  <a:lnTo>
                    <a:pt x="71195" y="338402"/>
                  </a:lnTo>
                  <a:lnTo>
                    <a:pt x="106488" y="360841"/>
                  </a:lnTo>
                  <a:lnTo>
                    <a:pt x="146497" y="375141"/>
                  </a:lnTo>
                  <a:lnTo>
                    <a:pt x="190080" y="380161"/>
                  </a:lnTo>
                  <a:lnTo>
                    <a:pt x="233664" y="375141"/>
                  </a:lnTo>
                  <a:lnTo>
                    <a:pt x="273673" y="360841"/>
                  </a:lnTo>
                  <a:lnTo>
                    <a:pt x="308966" y="338402"/>
                  </a:lnTo>
                  <a:lnTo>
                    <a:pt x="338402" y="308966"/>
                  </a:lnTo>
                  <a:lnTo>
                    <a:pt x="360841" y="273673"/>
                  </a:lnTo>
                  <a:lnTo>
                    <a:pt x="375141" y="233664"/>
                  </a:lnTo>
                  <a:lnTo>
                    <a:pt x="380161" y="190080"/>
                  </a:lnTo>
                  <a:lnTo>
                    <a:pt x="375141" y="146497"/>
                  </a:lnTo>
                  <a:lnTo>
                    <a:pt x="360841" y="106488"/>
                  </a:lnTo>
                  <a:lnTo>
                    <a:pt x="338402" y="71195"/>
                  </a:lnTo>
                  <a:lnTo>
                    <a:pt x="308966" y="41758"/>
                  </a:lnTo>
                  <a:lnTo>
                    <a:pt x="273673" y="19320"/>
                  </a:lnTo>
                  <a:lnTo>
                    <a:pt x="233664" y="5020"/>
                  </a:lnTo>
                  <a:lnTo>
                    <a:pt x="190080" y="0"/>
                  </a:lnTo>
                  <a:close/>
                </a:path>
              </a:pathLst>
            </a:custGeom>
            <a:solidFill>
              <a:srgbClr val="30A24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376348" y="1792173"/>
              <a:ext cx="263525" cy="193040"/>
            </a:xfrm>
            <a:custGeom>
              <a:avLst/>
              <a:gdLst/>
              <a:ahLst/>
              <a:cxnLst/>
              <a:rect l="l" t="t" r="r" b="b"/>
              <a:pathLst>
                <a:path w="263525" h="193039">
                  <a:moveTo>
                    <a:pt x="0" y="122758"/>
                  </a:moveTo>
                  <a:lnTo>
                    <a:pt x="70091" y="192849"/>
                  </a:lnTo>
                  <a:lnTo>
                    <a:pt x="262940" y="0"/>
                  </a:lnTo>
                </a:path>
              </a:pathLst>
            </a:custGeom>
            <a:ln w="279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sz="half" idx="3"/>
          </p:nvPr>
        </p:nvSpPr>
        <p:spPr>
          <a:xfrm>
            <a:off x="8812098" y="1670151"/>
            <a:ext cx="2964179" cy="42447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4620">
              <a:lnSpc>
                <a:spcPct val="100000"/>
              </a:lnSpc>
              <a:spcBef>
                <a:spcPts val="100"/>
              </a:spcBef>
            </a:pPr>
            <a:r>
              <a:rPr spc="55" dirty="0"/>
              <a:t>Прикрывайте</a:t>
            </a:r>
            <a:r>
              <a:rPr spc="-100" dirty="0"/>
              <a:t> </a:t>
            </a:r>
            <a:r>
              <a:rPr spc="40" dirty="0"/>
              <a:t>клавиатуру  </a:t>
            </a:r>
            <a:r>
              <a:rPr spc="70" dirty="0"/>
              <a:t>рукой, </a:t>
            </a:r>
            <a:r>
              <a:rPr spc="60" dirty="0"/>
              <a:t>когда</a:t>
            </a:r>
            <a:r>
              <a:rPr spc="-150" dirty="0"/>
              <a:t> </a:t>
            </a:r>
            <a:r>
              <a:rPr spc="20" dirty="0"/>
              <a:t>вводите</a:t>
            </a:r>
          </a:p>
          <a:p>
            <a:pPr marL="12700">
              <a:lnSpc>
                <a:spcPct val="100000"/>
              </a:lnSpc>
            </a:pPr>
            <a:r>
              <a:rPr spc="80" dirty="0"/>
              <a:t>пин-код.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/>
          </a:p>
          <a:p>
            <a:pPr marL="12700" marR="14604">
              <a:lnSpc>
                <a:spcPct val="100000"/>
              </a:lnSpc>
            </a:pPr>
            <a:r>
              <a:rPr lang="ru-RU" spc="55" dirty="0"/>
              <a:t>Используйте бесконтактный считыватель, если он установлен на </a:t>
            </a:r>
            <a:r>
              <a:rPr lang="ru-RU" spc="55" dirty="0" smtClean="0"/>
              <a:t>банкомате</a:t>
            </a:r>
          </a:p>
          <a:p>
            <a:pPr marL="12700" marR="14604">
              <a:lnSpc>
                <a:spcPct val="100000"/>
              </a:lnSpc>
            </a:pPr>
            <a:endParaRPr sz="2050" dirty="0"/>
          </a:p>
          <a:p>
            <a:pPr marL="12700" marR="126364">
              <a:lnSpc>
                <a:spcPct val="100000"/>
              </a:lnSpc>
            </a:pPr>
            <a:r>
              <a:rPr spc="-15" dirty="0"/>
              <a:t>Будьте </a:t>
            </a:r>
            <a:r>
              <a:rPr spc="20" dirty="0"/>
              <a:t>внимательны!  </a:t>
            </a:r>
            <a:r>
              <a:rPr spc="5" dirty="0"/>
              <a:t>Если </a:t>
            </a:r>
            <a:r>
              <a:rPr spc="25" dirty="0"/>
              <a:t>предыдущий</a:t>
            </a:r>
            <a:r>
              <a:rPr spc="-150" dirty="0"/>
              <a:t> </a:t>
            </a:r>
            <a:r>
              <a:rPr spc="60" dirty="0"/>
              <a:t>клиент  </a:t>
            </a:r>
            <a:r>
              <a:rPr spc="30" dirty="0"/>
              <a:t>не </a:t>
            </a:r>
            <a:r>
              <a:rPr spc="15" dirty="0"/>
              <a:t>завершил </a:t>
            </a:r>
            <a:r>
              <a:rPr spc="45" dirty="0"/>
              <a:t>операцию,  </a:t>
            </a:r>
            <a:r>
              <a:rPr spc="40" dirty="0"/>
              <a:t>нажмите </a:t>
            </a:r>
            <a:r>
              <a:rPr spc="10" dirty="0"/>
              <a:t>на</a:t>
            </a:r>
            <a:r>
              <a:rPr spc="-120" dirty="0"/>
              <a:t> </a:t>
            </a:r>
            <a:r>
              <a:rPr spc="100" dirty="0"/>
              <a:t>кнопку</a:t>
            </a:r>
          </a:p>
          <a:p>
            <a:pPr marL="12700" marR="5080">
              <a:lnSpc>
                <a:spcPct val="100000"/>
              </a:lnSpc>
            </a:pPr>
            <a:r>
              <a:rPr spc="-30" dirty="0"/>
              <a:t>«отмена» </a:t>
            </a:r>
            <a:r>
              <a:rPr spc="70" dirty="0"/>
              <a:t>и </a:t>
            </a:r>
            <a:r>
              <a:rPr spc="40" dirty="0"/>
              <a:t>только </a:t>
            </a:r>
            <a:r>
              <a:rPr spc="35" dirty="0"/>
              <a:t>потом  проводите </a:t>
            </a:r>
            <a:r>
              <a:rPr spc="30" dirty="0"/>
              <a:t>свою</a:t>
            </a:r>
            <a:r>
              <a:rPr spc="-150" dirty="0"/>
              <a:t> </a:t>
            </a:r>
            <a:r>
              <a:rPr spc="40" dirty="0"/>
              <a:t>операцию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8321319" y="2828010"/>
            <a:ext cx="380365" cy="380365"/>
            <a:chOff x="8321319" y="2828010"/>
            <a:chExt cx="380365" cy="380365"/>
          </a:xfrm>
        </p:grpSpPr>
        <p:sp>
          <p:nvSpPr>
            <p:cNvPr id="16" name="object 16"/>
            <p:cNvSpPr/>
            <p:nvPr/>
          </p:nvSpPr>
          <p:spPr>
            <a:xfrm>
              <a:off x="8321319" y="2828010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5" h="380364">
                  <a:moveTo>
                    <a:pt x="190080" y="0"/>
                  </a:moveTo>
                  <a:lnTo>
                    <a:pt x="146497" y="5020"/>
                  </a:lnTo>
                  <a:lnTo>
                    <a:pt x="106488" y="19320"/>
                  </a:lnTo>
                  <a:lnTo>
                    <a:pt x="71195" y="41758"/>
                  </a:lnTo>
                  <a:lnTo>
                    <a:pt x="41758" y="71195"/>
                  </a:lnTo>
                  <a:lnTo>
                    <a:pt x="19320" y="106488"/>
                  </a:lnTo>
                  <a:lnTo>
                    <a:pt x="5020" y="146497"/>
                  </a:lnTo>
                  <a:lnTo>
                    <a:pt x="0" y="190080"/>
                  </a:lnTo>
                  <a:lnTo>
                    <a:pt x="5020" y="233664"/>
                  </a:lnTo>
                  <a:lnTo>
                    <a:pt x="19320" y="273673"/>
                  </a:lnTo>
                  <a:lnTo>
                    <a:pt x="41758" y="308966"/>
                  </a:lnTo>
                  <a:lnTo>
                    <a:pt x="71195" y="338402"/>
                  </a:lnTo>
                  <a:lnTo>
                    <a:pt x="106488" y="360841"/>
                  </a:lnTo>
                  <a:lnTo>
                    <a:pt x="146497" y="375141"/>
                  </a:lnTo>
                  <a:lnTo>
                    <a:pt x="190080" y="380161"/>
                  </a:lnTo>
                  <a:lnTo>
                    <a:pt x="233664" y="375141"/>
                  </a:lnTo>
                  <a:lnTo>
                    <a:pt x="273673" y="360841"/>
                  </a:lnTo>
                  <a:lnTo>
                    <a:pt x="308966" y="338402"/>
                  </a:lnTo>
                  <a:lnTo>
                    <a:pt x="338402" y="308966"/>
                  </a:lnTo>
                  <a:lnTo>
                    <a:pt x="360841" y="273673"/>
                  </a:lnTo>
                  <a:lnTo>
                    <a:pt x="375141" y="233664"/>
                  </a:lnTo>
                  <a:lnTo>
                    <a:pt x="380161" y="190080"/>
                  </a:lnTo>
                  <a:lnTo>
                    <a:pt x="375141" y="146497"/>
                  </a:lnTo>
                  <a:lnTo>
                    <a:pt x="360841" y="106488"/>
                  </a:lnTo>
                  <a:lnTo>
                    <a:pt x="338402" y="71195"/>
                  </a:lnTo>
                  <a:lnTo>
                    <a:pt x="308966" y="41758"/>
                  </a:lnTo>
                  <a:lnTo>
                    <a:pt x="273673" y="19320"/>
                  </a:lnTo>
                  <a:lnTo>
                    <a:pt x="233664" y="5020"/>
                  </a:lnTo>
                  <a:lnTo>
                    <a:pt x="190080" y="0"/>
                  </a:lnTo>
                  <a:close/>
                </a:path>
              </a:pathLst>
            </a:custGeom>
            <a:solidFill>
              <a:srgbClr val="30A24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376348" y="2920263"/>
              <a:ext cx="263525" cy="193040"/>
            </a:xfrm>
            <a:custGeom>
              <a:avLst/>
              <a:gdLst/>
              <a:ahLst/>
              <a:cxnLst/>
              <a:rect l="l" t="t" r="r" b="b"/>
              <a:pathLst>
                <a:path w="263525" h="193039">
                  <a:moveTo>
                    <a:pt x="0" y="122758"/>
                  </a:moveTo>
                  <a:lnTo>
                    <a:pt x="70091" y="192849"/>
                  </a:lnTo>
                  <a:lnTo>
                    <a:pt x="262940" y="0"/>
                  </a:lnTo>
                </a:path>
              </a:pathLst>
            </a:custGeom>
            <a:ln w="279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8321319" y="4230433"/>
            <a:ext cx="380365" cy="380365"/>
            <a:chOff x="8321319" y="4230433"/>
            <a:chExt cx="380365" cy="380365"/>
          </a:xfrm>
        </p:grpSpPr>
        <p:sp>
          <p:nvSpPr>
            <p:cNvPr id="19" name="object 19"/>
            <p:cNvSpPr/>
            <p:nvPr/>
          </p:nvSpPr>
          <p:spPr>
            <a:xfrm>
              <a:off x="8321319" y="4230433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5" h="380364">
                  <a:moveTo>
                    <a:pt x="190080" y="0"/>
                  </a:moveTo>
                  <a:lnTo>
                    <a:pt x="146497" y="5020"/>
                  </a:lnTo>
                  <a:lnTo>
                    <a:pt x="106488" y="19320"/>
                  </a:lnTo>
                  <a:lnTo>
                    <a:pt x="71195" y="41758"/>
                  </a:lnTo>
                  <a:lnTo>
                    <a:pt x="41758" y="71195"/>
                  </a:lnTo>
                  <a:lnTo>
                    <a:pt x="19320" y="106488"/>
                  </a:lnTo>
                  <a:lnTo>
                    <a:pt x="5020" y="146497"/>
                  </a:lnTo>
                  <a:lnTo>
                    <a:pt x="0" y="190080"/>
                  </a:lnTo>
                  <a:lnTo>
                    <a:pt x="5020" y="233664"/>
                  </a:lnTo>
                  <a:lnTo>
                    <a:pt x="19320" y="273673"/>
                  </a:lnTo>
                  <a:lnTo>
                    <a:pt x="41758" y="308966"/>
                  </a:lnTo>
                  <a:lnTo>
                    <a:pt x="71195" y="338402"/>
                  </a:lnTo>
                  <a:lnTo>
                    <a:pt x="106488" y="360841"/>
                  </a:lnTo>
                  <a:lnTo>
                    <a:pt x="146497" y="375141"/>
                  </a:lnTo>
                  <a:lnTo>
                    <a:pt x="190080" y="380161"/>
                  </a:lnTo>
                  <a:lnTo>
                    <a:pt x="233664" y="375141"/>
                  </a:lnTo>
                  <a:lnTo>
                    <a:pt x="273673" y="360841"/>
                  </a:lnTo>
                  <a:lnTo>
                    <a:pt x="308966" y="338402"/>
                  </a:lnTo>
                  <a:lnTo>
                    <a:pt x="338402" y="308966"/>
                  </a:lnTo>
                  <a:lnTo>
                    <a:pt x="360841" y="273673"/>
                  </a:lnTo>
                  <a:lnTo>
                    <a:pt x="375141" y="233664"/>
                  </a:lnTo>
                  <a:lnTo>
                    <a:pt x="380161" y="190080"/>
                  </a:lnTo>
                  <a:lnTo>
                    <a:pt x="375141" y="146497"/>
                  </a:lnTo>
                  <a:lnTo>
                    <a:pt x="360841" y="106488"/>
                  </a:lnTo>
                  <a:lnTo>
                    <a:pt x="338402" y="71195"/>
                  </a:lnTo>
                  <a:lnTo>
                    <a:pt x="308966" y="41758"/>
                  </a:lnTo>
                  <a:lnTo>
                    <a:pt x="273673" y="19320"/>
                  </a:lnTo>
                  <a:lnTo>
                    <a:pt x="233664" y="5020"/>
                  </a:lnTo>
                  <a:lnTo>
                    <a:pt x="190080" y="0"/>
                  </a:lnTo>
                  <a:close/>
                </a:path>
              </a:pathLst>
            </a:custGeom>
            <a:solidFill>
              <a:srgbClr val="30A24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8376348" y="4322673"/>
              <a:ext cx="263525" cy="193040"/>
            </a:xfrm>
            <a:custGeom>
              <a:avLst/>
              <a:gdLst/>
              <a:ahLst/>
              <a:cxnLst/>
              <a:rect l="l" t="t" r="r" b="b"/>
              <a:pathLst>
                <a:path w="263525" h="193039">
                  <a:moveTo>
                    <a:pt x="0" y="122758"/>
                  </a:moveTo>
                  <a:lnTo>
                    <a:pt x="70091" y="192849"/>
                  </a:lnTo>
                  <a:lnTo>
                    <a:pt x="262940" y="0"/>
                  </a:lnTo>
                </a:path>
              </a:pathLst>
            </a:custGeom>
            <a:ln w="279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56996" y="1670062"/>
            <a:ext cx="2865755" cy="3413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1215390" algn="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Не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позволяйте 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посторонним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людям </a:t>
            </a: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подсмотреть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ваш</a:t>
            </a:r>
            <a:r>
              <a:rPr kumimoji="0" sz="1800" b="0" i="0" u="none" strike="noStrike" kern="1200" cap="none" spc="-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пин-код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63855" marR="5080" lvl="0" indent="9525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Не</a:t>
            </a:r>
            <a:r>
              <a:rPr kumimoji="0" sz="18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выкидывайте</a:t>
            </a:r>
            <a:r>
              <a:rPr kumimoji="0" sz="18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чеки, </a:t>
            </a:r>
            <a:r>
              <a:rPr kumimoji="0" sz="18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выданные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банкоматом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90855" marR="5080" lvl="0" indent="711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50" dirty="0">
              <a:solidFill>
                <a:prstClr val="black"/>
              </a:solidFill>
              <a:latin typeface="Arial"/>
              <a:cs typeface="Arial"/>
            </a:endParaRPr>
          </a:p>
          <a:p>
            <a:pPr marL="490855" marR="5080" lvl="0" indent="7112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Не вставляйте карту, если </a:t>
            </a:r>
            <a:r>
              <a:rPr kumimoji="0" sz="1800" b="0" i="0" u="none" strike="noStrike" kern="1200" cap="none" spc="2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предыдущий</a:t>
            </a:r>
            <a:r>
              <a:rPr kumimoji="0" sz="1800" b="0" i="0" u="none" strike="noStrike" kern="1200" cap="none" spc="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6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клиент</a:t>
            </a:r>
            <a:r>
              <a:rPr kumimoji="0" sz="1800" b="0" i="0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</a:t>
            </a:r>
            <a:r>
              <a:rPr kumimoji="0" lang="ru-RU" sz="1800" b="0" i="0" u="none" strike="noStrike" kern="1200" cap="none" spc="6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не </a:t>
            </a:r>
            <a:r>
              <a:rPr kumimoji="0" sz="1800" b="0" i="0" u="none" strike="noStrike" kern="1200" cap="none" spc="1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заверешил</a:t>
            </a:r>
            <a:r>
              <a:rPr kumimoji="0" sz="1800" b="0" i="0" u="none" strike="noStrike" kern="1200" cap="none" spc="-7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операцию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33114" y="1699920"/>
            <a:ext cx="380365" cy="380365"/>
            <a:chOff x="3433114" y="1699920"/>
            <a:chExt cx="380365" cy="380365"/>
          </a:xfrm>
        </p:grpSpPr>
        <p:sp>
          <p:nvSpPr>
            <p:cNvPr id="23" name="object 23"/>
            <p:cNvSpPr/>
            <p:nvPr/>
          </p:nvSpPr>
          <p:spPr>
            <a:xfrm>
              <a:off x="3433114" y="1699920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4" h="380364">
                  <a:moveTo>
                    <a:pt x="190080" y="0"/>
                  </a:moveTo>
                  <a:lnTo>
                    <a:pt x="146497" y="5020"/>
                  </a:lnTo>
                  <a:lnTo>
                    <a:pt x="106488" y="19320"/>
                  </a:lnTo>
                  <a:lnTo>
                    <a:pt x="71195" y="41758"/>
                  </a:lnTo>
                  <a:lnTo>
                    <a:pt x="41758" y="71195"/>
                  </a:lnTo>
                  <a:lnTo>
                    <a:pt x="19320" y="106488"/>
                  </a:lnTo>
                  <a:lnTo>
                    <a:pt x="5020" y="146497"/>
                  </a:lnTo>
                  <a:lnTo>
                    <a:pt x="0" y="190080"/>
                  </a:lnTo>
                  <a:lnTo>
                    <a:pt x="5020" y="233664"/>
                  </a:lnTo>
                  <a:lnTo>
                    <a:pt x="19320" y="273673"/>
                  </a:lnTo>
                  <a:lnTo>
                    <a:pt x="41758" y="308966"/>
                  </a:lnTo>
                  <a:lnTo>
                    <a:pt x="71195" y="338402"/>
                  </a:lnTo>
                  <a:lnTo>
                    <a:pt x="106488" y="360841"/>
                  </a:lnTo>
                  <a:lnTo>
                    <a:pt x="146497" y="375141"/>
                  </a:lnTo>
                  <a:lnTo>
                    <a:pt x="190080" y="380161"/>
                  </a:lnTo>
                  <a:lnTo>
                    <a:pt x="233664" y="375141"/>
                  </a:lnTo>
                  <a:lnTo>
                    <a:pt x="273673" y="360841"/>
                  </a:lnTo>
                  <a:lnTo>
                    <a:pt x="308966" y="338402"/>
                  </a:lnTo>
                  <a:lnTo>
                    <a:pt x="338402" y="308966"/>
                  </a:lnTo>
                  <a:lnTo>
                    <a:pt x="360841" y="273673"/>
                  </a:lnTo>
                  <a:lnTo>
                    <a:pt x="375141" y="233664"/>
                  </a:lnTo>
                  <a:lnTo>
                    <a:pt x="380161" y="190080"/>
                  </a:lnTo>
                  <a:lnTo>
                    <a:pt x="375141" y="146497"/>
                  </a:lnTo>
                  <a:lnTo>
                    <a:pt x="360841" y="106488"/>
                  </a:lnTo>
                  <a:lnTo>
                    <a:pt x="338402" y="71195"/>
                  </a:lnTo>
                  <a:lnTo>
                    <a:pt x="308966" y="41758"/>
                  </a:lnTo>
                  <a:lnTo>
                    <a:pt x="273673" y="19320"/>
                  </a:lnTo>
                  <a:lnTo>
                    <a:pt x="233664" y="5020"/>
                  </a:lnTo>
                  <a:lnTo>
                    <a:pt x="190080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3526777" y="1793582"/>
              <a:ext cx="193040" cy="193040"/>
            </a:xfrm>
            <a:custGeom>
              <a:avLst/>
              <a:gdLst/>
              <a:ahLst/>
              <a:cxnLst/>
              <a:rect l="l" t="t" r="r" b="b"/>
              <a:pathLst>
                <a:path w="193039" h="193039">
                  <a:moveTo>
                    <a:pt x="0" y="192849"/>
                  </a:moveTo>
                  <a:lnTo>
                    <a:pt x="192849" y="0"/>
                  </a:lnTo>
                </a:path>
              </a:pathLst>
            </a:custGeom>
            <a:ln w="27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526777" y="1793582"/>
              <a:ext cx="193040" cy="193040"/>
            </a:xfrm>
            <a:custGeom>
              <a:avLst/>
              <a:gdLst/>
              <a:ahLst/>
              <a:cxnLst/>
              <a:rect l="l" t="t" r="r" b="b"/>
              <a:pathLst>
                <a:path w="193039" h="193039">
                  <a:moveTo>
                    <a:pt x="192849" y="192849"/>
                  </a:moveTo>
                  <a:lnTo>
                    <a:pt x="0" y="0"/>
                  </a:lnTo>
                </a:path>
              </a:pathLst>
            </a:custGeom>
            <a:ln w="27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3433114" y="2828010"/>
            <a:ext cx="380365" cy="380365"/>
            <a:chOff x="3433114" y="2828010"/>
            <a:chExt cx="380365" cy="380365"/>
          </a:xfrm>
        </p:grpSpPr>
        <p:sp>
          <p:nvSpPr>
            <p:cNvPr id="27" name="object 27"/>
            <p:cNvSpPr/>
            <p:nvPr/>
          </p:nvSpPr>
          <p:spPr>
            <a:xfrm>
              <a:off x="3433114" y="2828010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4" h="380364">
                  <a:moveTo>
                    <a:pt x="190080" y="0"/>
                  </a:moveTo>
                  <a:lnTo>
                    <a:pt x="146497" y="5020"/>
                  </a:lnTo>
                  <a:lnTo>
                    <a:pt x="106488" y="19320"/>
                  </a:lnTo>
                  <a:lnTo>
                    <a:pt x="71195" y="41758"/>
                  </a:lnTo>
                  <a:lnTo>
                    <a:pt x="41758" y="71195"/>
                  </a:lnTo>
                  <a:lnTo>
                    <a:pt x="19320" y="106488"/>
                  </a:lnTo>
                  <a:lnTo>
                    <a:pt x="5020" y="146497"/>
                  </a:lnTo>
                  <a:lnTo>
                    <a:pt x="0" y="190080"/>
                  </a:lnTo>
                  <a:lnTo>
                    <a:pt x="5020" y="233664"/>
                  </a:lnTo>
                  <a:lnTo>
                    <a:pt x="19320" y="273673"/>
                  </a:lnTo>
                  <a:lnTo>
                    <a:pt x="41758" y="308966"/>
                  </a:lnTo>
                  <a:lnTo>
                    <a:pt x="71195" y="338402"/>
                  </a:lnTo>
                  <a:lnTo>
                    <a:pt x="106488" y="360841"/>
                  </a:lnTo>
                  <a:lnTo>
                    <a:pt x="146497" y="375141"/>
                  </a:lnTo>
                  <a:lnTo>
                    <a:pt x="190080" y="380161"/>
                  </a:lnTo>
                  <a:lnTo>
                    <a:pt x="233664" y="375141"/>
                  </a:lnTo>
                  <a:lnTo>
                    <a:pt x="273673" y="360841"/>
                  </a:lnTo>
                  <a:lnTo>
                    <a:pt x="308966" y="338402"/>
                  </a:lnTo>
                  <a:lnTo>
                    <a:pt x="338402" y="308966"/>
                  </a:lnTo>
                  <a:lnTo>
                    <a:pt x="360841" y="273673"/>
                  </a:lnTo>
                  <a:lnTo>
                    <a:pt x="375141" y="233664"/>
                  </a:lnTo>
                  <a:lnTo>
                    <a:pt x="380161" y="190080"/>
                  </a:lnTo>
                  <a:lnTo>
                    <a:pt x="375141" y="146497"/>
                  </a:lnTo>
                  <a:lnTo>
                    <a:pt x="360841" y="106488"/>
                  </a:lnTo>
                  <a:lnTo>
                    <a:pt x="338402" y="71195"/>
                  </a:lnTo>
                  <a:lnTo>
                    <a:pt x="308966" y="41758"/>
                  </a:lnTo>
                  <a:lnTo>
                    <a:pt x="273673" y="19320"/>
                  </a:lnTo>
                  <a:lnTo>
                    <a:pt x="233664" y="5020"/>
                  </a:lnTo>
                  <a:lnTo>
                    <a:pt x="190080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526777" y="2921673"/>
              <a:ext cx="193040" cy="193040"/>
            </a:xfrm>
            <a:custGeom>
              <a:avLst/>
              <a:gdLst/>
              <a:ahLst/>
              <a:cxnLst/>
              <a:rect l="l" t="t" r="r" b="b"/>
              <a:pathLst>
                <a:path w="193039" h="193039">
                  <a:moveTo>
                    <a:pt x="0" y="192849"/>
                  </a:moveTo>
                  <a:lnTo>
                    <a:pt x="192849" y="0"/>
                  </a:lnTo>
                </a:path>
              </a:pathLst>
            </a:custGeom>
            <a:ln w="27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526777" y="2921673"/>
              <a:ext cx="193040" cy="193040"/>
            </a:xfrm>
            <a:custGeom>
              <a:avLst/>
              <a:gdLst/>
              <a:ahLst/>
              <a:cxnLst/>
              <a:rect l="l" t="t" r="r" b="b"/>
              <a:pathLst>
                <a:path w="193039" h="193039">
                  <a:moveTo>
                    <a:pt x="192849" y="192849"/>
                  </a:moveTo>
                  <a:lnTo>
                    <a:pt x="0" y="0"/>
                  </a:lnTo>
                </a:path>
              </a:pathLst>
            </a:custGeom>
            <a:ln w="27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3433114" y="3681793"/>
            <a:ext cx="380365" cy="380365"/>
            <a:chOff x="3433114" y="3681793"/>
            <a:chExt cx="380365" cy="380365"/>
          </a:xfrm>
        </p:grpSpPr>
        <p:sp>
          <p:nvSpPr>
            <p:cNvPr id="31" name="object 31"/>
            <p:cNvSpPr/>
            <p:nvPr/>
          </p:nvSpPr>
          <p:spPr>
            <a:xfrm>
              <a:off x="3433114" y="3681793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4" h="380364">
                  <a:moveTo>
                    <a:pt x="190080" y="0"/>
                  </a:moveTo>
                  <a:lnTo>
                    <a:pt x="146497" y="5020"/>
                  </a:lnTo>
                  <a:lnTo>
                    <a:pt x="106488" y="19320"/>
                  </a:lnTo>
                  <a:lnTo>
                    <a:pt x="71195" y="41758"/>
                  </a:lnTo>
                  <a:lnTo>
                    <a:pt x="41758" y="71195"/>
                  </a:lnTo>
                  <a:lnTo>
                    <a:pt x="19320" y="106488"/>
                  </a:lnTo>
                  <a:lnTo>
                    <a:pt x="5020" y="146497"/>
                  </a:lnTo>
                  <a:lnTo>
                    <a:pt x="0" y="190080"/>
                  </a:lnTo>
                  <a:lnTo>
                    <a:pt x="5020" y="233664"/>
                  </a:lnTo>
                  <a:lnTo>
                    <a:pt x="19320" y="273673"/>
                  </a:lnTo>
                  <a:lnTo>
                    <a:pt x="41758" y="308966"/>
                  </a:lnTo>
                  <a:lnTo>
                    <a:pt x="71195" y="338402"/>
                  </a:lnTo>
                  <a:lnTo>
                    <a:pt x="106488" y="360841"/>
                  </a:lnTo>
                  <a:lnTo>
                    <a:pt x="146497" y="375141"/>
                  </a:lnTo>
                  <a:lnTo>
                    <a:pt x="190080" y="380161"/>
                  </a:lnTo>
                  <a:lnTo>
                    <a:pt x="233664" y="375141"/>
                  </a:lnTo>
                  <a:lnTo>
                    <a:pt x="273673" y="360841"/>
                  </a:lnTo>
                  <a:lnTo>
                    <a:pt x="308966" y="338402"/>
                  </a:lnTo>
                  <a:lnTo>
                    <a:pt x="338402" y="308966"/>
                  </a:lnTo>
                  <a:lnTo>
                    <a:pt x="360841" y="273673"/>
                  </a:lnTo>
                  <a:lnTo>
                    <a:pt x="375141" y="233664"/>
                  </a:lnTo>
                  <a:lnTo>
                    <a:pt x="380161" y="190080"/>
                  </a:lnTo>
                  <a:lnTo>
                    <a:pt x="375141" y="146497"/>
                  </a:lnTo>
                  <a:lnTo>
                    <a:pt x="360841" y="106488"/>
                  </a:lnTo>
                  <a:lnTo>
                    <a:pt x="338402" y="71195"/>
                  </a:lnTo>
                  <a:lnTo>
                    <a:pt x="308966" y="41758"/>
                  </a:lnTo>
                  <a:lnTo>
                    <a:pt x="273673" y="19320"/>
                  </a:lnTo>
                  <a:lnTo>
                    <a:pt x="233664" y="5020"/>
                  </a:lnTo>
                  <a:lnTo>
                    <a:pt x="190080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526777" y="3775443"/>
              <a:ext cx="193040" cy="193040"/>
            </a:xfrm>
            <a:custGeom>
              <a:avLst/>
              <a:gdLst/>
              <a:ahLst/>
              <a:cxnLst/>
              <a:rect l="l" t="t" r="r" b="b"/>
              <a:pathLst>
                <a:path w="193039" h="193039">
                  <a:moveTo>
                    <a:pt x="0" y="192849"/>
                  </a:moveTo>
                  <a:lnTo>
                    <a:pt x="192849" y="0"/>
                  </a:lnTo>
                </a:path>
              </a:pathLst>
            </a:custGeom>
            <a:ln w="27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3526777" y="3775443"/>
              <a:ext cx="193040" cy="193040"/>
            </a:xfrm>
            <a:custGeom>
              <a:avLst/>
              <a:gdLst/>
              <a:ahLst/>
              <a:cxnLst/>
              <a:rect l="l" t="t" r="r" b="b"/>
              <a:pathLst>
                <a:path w="193039" h="193039">
                  <a:moveTo>
                    <a:pt x="192849" y="192849"/>
                  </a:moveTo>
                  <a:lnTo>
                    <a:pt x="0" y="0"/>
                  </a:lnTo>
                </a:path>
              </a:pathLst>
            </a:custGeom>
            <a:ln w="27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4" name="object 34"/>
          <p:cNvSpPr/>
          <p:nvPr/>
        </p:nvSpPr>
        <p:spPr>
          <a:xfrm>
            <a:off x="1193" y="6794995"/>
            <a:ext cx="12192000" cy="63500"/>
          </a:xfrm>
          <a:custGeom>
            <a:avLst/>
            <a:gdLst/>
            <a:ahLst/>
            <a:cxnLst/>
            <a:rect l="l" t="t" r="r" b="b"/>
            <a:pathLst>
              <a:path w="12192000" h="63500">
                <a:moveTo>
                  <a:pt x="12192000" y="0"/>
                </a:moveTo>
                <a:lnTo>
                  <a:pt x="0" y="0"/>
                </a:lnTo>
                <a:lnTo>
                  <a:pt x="0" y="63004"/>
                </a:lnTo>
                <a:lnTo>
                  <a:pt x="12192000" y="63004"/>
                </a:lnTo>
                <a:lnTo>
                  <a:pt x="12192000" y="0"/>
                </a:lnTo>
                <a:close/>
              </a:path>
            </a:pathLst>
          </a:custGeom>
          <a:solidFill>
            <a:srgbClr val="21A03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347299" y="350291"/>
            <a:ext cx="2860675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600" spc="145" dirty="0">
                <a:solidFill>
                  <a:srgbClr val="000000"/>
                </a:solidFill>
              </a:rPr>
              <a:t>При</a:t>
            </a:r>
            <a:r>
              <a:rPr sz="2600" spc="-150" dirty="0">
                <a:solidFill>
                  <a:srgbClr val="000000"/>
                </a:solidFill>
              </a:rPr>
              <a:t> </a:t>
            </a:r>
            <a:r>
              <a:rPr sz="2600" spc="15" dirty="0">
                <a:solidFill>
                  <a:srgbClr val="000000"/>
                </a:solidFill>
              </a:rPr>
              <a:t>пользовании  банкоматом</a:t>
            </a:r>
            <a:endParaRPr sz="2600"/>
          </a:p>
        </p:txBody>
      </p:sp>
      <p:sp>
        <p:nvSpPr>
          <p:cNvPr id="36" name="object 3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0" i="0" u="none" strike="noStrike" kern="1200" cap="none" spc="1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Особенный </a:t>
            </a:r>
            <a:r>
              <a:rPr kumimoji="0" sz="700" b="0" i="0" u="none" strike="noStrike" kern="1200" cap="none" spc="3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 </a:t>
            </a:r>
            <a:r>
              <a:rPr kumimoji="0" sz="7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для </a:t>
            </a:r>
            <a:r>
              <a:rPr kumimoji="0" sz="700" b="0" i="0" u="none" strike="noStrike" kern="1200" cap="none" spc="1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особенных</a:t>
            </a:r>
            <a:r>
              <a:rPr kumimoji="0" sz="700" b="0" i="0" u="none" strike="noStrike" kern="1200" cap="none" spc="8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700" b="0" i="0" u="none" strike="noStrike" kern="1200" cap="none" spc="2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клиентов</a:t>
            </a: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50" b="0" i="0" u="none" strike="noStrike" kern="1200" cap="none" spc="45" normalizeH="0" baseline="0" noProof="0" dirty="0">
                <a:ln>
                  <a:noFill/>
                </a:ln>
                <a:solidFill>
                  <a:srgbClr val="6DB16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sz="1450" b="0" i="0" u="none" strike="noStrike" kern="1200" cap="none" spc="45" normalizeH="0" baseline="0" noProof="0" dirty="0">
              <a:ln>
                <a:noFill/>
              </a:ln>
              <a:solidFill>
                <a:srgbClr val="6DB16A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8832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" y="3239998"/>
            <a:ext cx="12192000" cy="3618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351920" y="525348"/>
            <a:ext cx="480695" cy="125095"/>
            <a:chOff x="11351920" y="525348"/>
            <a:chExt cx="480695" cy="125095"/>
          </a:xfrm>
        </p:grpSpPr>
        <p:sp>
          <p:nvSpPr>
            <p:cNvPr id="4" name="object 4"/>
            <p:cNvSpPr/>
            <p:nvPr/>
          </p:nvSpPr>
          <p:spPr>
            <a:xfrm>
              <a:off x="11613743" y="526948"/>
              <a:ext cx="92151" cy="1218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1485879" y="526948"/>
              <a:ext cx="104927" cy="1218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1730380" y="526948"/>
              <a:ext cx="102082" cy="1218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351920" y="525348"/>
              <a:ext cx="111658" cy="12508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1088420" y="486613"/>
            <a:ext cx="202565" cy="202565"/>
            <a:chOff x="11088420" y="486613"/>
            <a:chExt cx="202565" cy="202565"/>
          </a:xfrm>
        </p:grpSpPr>
        <p:sp>
          <p:nvSpPr>
            <p:cNvPr id="9" name="object 9"/>
            <p:cNvSpPr/>
            <p:nvPr/>
          </p:nvSpPr>
          <p:spPr>
            <a:xfrm>
              <a:off x="11088420" y="486613"/>
              <a:ext cx="202552" cy="2025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1151146" y="525970"/>
              <a:ext cx="130835" cy="8813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/>
          <p:nvPr/>
        </p:nvSpPr>
        <p:spPr>
          <a:xfrm>
            <a:off x="2416682" y="2340000"/>
            <a:ext cx="3114040" cy="4455160"/>
          </a:xfrm>
          <a:custGeom>
            <a:avLst/>
            <a:gdLst/>
            <a:ahLst/>
            <a:cxnLst/>
            <a:rect l="l" t="t" r="r" b="b"/>
            <a:pathLst>
              <a:path w="3114040" h="4455159">
                <a:moveTo>
                  <a:pt x="0" y="4454994"/>
                </a:moveTo>
                <a:lnTo>
                  <a:pt x="3113582" y="4454994"/>
                </a:lnTo>
                <a:lnTo>
                  <a:pt x="3113582" y="0"/>
                </a:lnTo>
                <a:lnTo>
                  <a:pt x="0" y="0"/>
                </a:lnTo>
                <a:lnTo>
                  <a:pt x="0" y="4454994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70509" y="2340000"/>
            <a:ext cx="3114040" cy="4455160"/>
          </a:xfrm>
          <a:custGeom>
            <a:avLst/>
            <a:gdLst/>
            <a:ahLst/>
            <a:cxnLst/>
            <a:rect l="l" t="t" r="r" b="b"/>
            <a:pathLst>
              <a:path w="3114040" h="4455159">
                <a:moveTo>
                  <a:pt x="0" y="4454994"/>
                </a:moveTo>
                <a:lnTo>
                  <a:pt x="3113582" y="4454994"/>
                </a:lnTo>
                <a:lnTo>
                  <a:pt x="3113582" y="0"/>
                </a:lnTo>
                <a:lnTo>
                  <a:pt x="0" y="0"/>
                </a:lnTo>
                <a:lnTo>
                  <a:pt x="0" y="4454994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617304" y="1841296"/>
            <a:ext cx="75565" cy="216535"/>
          </a:xfrm>
          <a:custGeom>
            <a:avLst/>
            <a:gdLst/>
            <a:ahLst/>
            <a:cxnLst/>
            <a:rect l="l" t="t" r="r" b="b"/>
            <a:pathLst>
              <a:path w="75564" h="216535">
                <a:moveTo>
                  <a:pt x="75399" y="0"/>
                </a:moveTo>
                <a:lnTo>
                  <a:pt x="0" y="108000"/>
                </a:lnTo>
                <a:lnTo>
                  <a:pt x="75399" y="216001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871131" y="1841296"/>
            <a:ext cx="75565" cy="216535"/>
          </a:xfrm>
          <a:custGeom>
            <a:avLst/>
            <a:gdLst/>
            <a:ahLst/>
            <a:cxnLst/>
            <a:rect l="l" t="t" r="r" b="b"/>
            <a:pathLst>
              <a:path w="75565" h="216535">
                <a:moveTo>
                  <a:pt x="75399" y="0"/>
                </a:moveTo>
                <a:lnTo>
                  <a:pt x="0" y="108000"/>
                </a:lnTo>
                <a:lnTo>
                  <a:pt x="75399" y="216001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51656" y="2447696"/>
            <a:ext cx="4279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0828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Сегодня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05444" y="2447696"/>
            <a:ext cx="4279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0828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Сегодня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97225" y="1825472"/>
            <a:ext cx="15525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+7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903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XXX XX</a:t>
            </a:r>
            <a:r>
              <a:rPr kumimoji="0" sz="1400" b="1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XX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26806" y="1825472"/>
            <a:ext cx="4013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9ОО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654998" y="2797200"/>
            <a:ext cx="2376170" cy="1189990"/>
          </a:xfrm>
          <a:custGeom>
            <a:avLst/>
            <a:gdLst/>
            <a:ahLst/>
            <a:cxnLst/>
            <a:rect l="l" t="t" r="r" b="b"/>
            <a:pathLst>
              <a:path w="2376170" h="1189989">
                <a:moveTo>
                  <a:pt x="2195995" y="0"/>
                </a:moveTo>
                <a:lnTo>
                  <a:pt x="179997" y="0"/>
                </a:lnTo>
                <a:lnTo>
                  <a:pt x="132144" y="6430"/>
                </a:lnTo>
                <a:lnTo>
                  <a:pt x="89146" y="24576"/>
                </a:lnTo>
                <a:lnTo>
                  <a:pt x="52717" y="52722"/>
                </a:lnTo>
                <a:lnTo>
                  <a:pt x="24573" y="89152"/>
                </a:lnTo>
                <a:lnTo>
                  <a:pt x="6429" y="132149"/>
                </a:lnTo>
                <a:lnTo>
                  <a:pt x="0" y="179997"/>
                </a:lnTo>
                <a:lnTo>
                  <a:pt x="0" y="1009802"/>
                </a:lnTo>
                <a:lnTo>
                  <a:pt x="6429" y="1057650"/>
                </a:lnTo>
                <a:lnTo>
                  <a:pt x="24573" y="1100647"/>
                </a:lnTo>
                <a:lnTo>
                  <a:pt x="52717" y="1137077"/>
                </a:lnTo>
                <a:lnTo>
                  <a:pt x="89146" y="1165223"/>
                </a:lnTo>
                <a:lnTo>
                  <a:pt x="132144" y="1183369"/>
                </a:lnTo>
                <a:lnTo>
                  <a:pt x="179997" y="1189799"/>
                </a:lnTo>
                <a:lnTo>
                  <a:pt x="2195995" y="1189799"/>
                </a:lnTo>
                <a:lnTo>
                  <a:pt x="2243847" y="1183369"/>
                </a:lnTo>
                <a:lnTo>
                  <a:pt x="2286845" y="1165223"/>
                </a:lnTo>
                <a:lnTo>
                  <a:pt x="2323274" y="1137077"/>
                </a:lnTo>
                <a:lnTo>
                  <a:pt x="2351418" y="1100647"/>
                </a:lnTo>
                <a:lnTo>
                  <a:pt x="2369562" y="1057650"/>
                </a:lnTo>
                <a:lnTo>
                  <a:pt x="2375992" y="1009802"/>
                </a:lnTo>
                <a:lnTo>
                  <a:pt x="2375992" y="179997"/>
                </a:lnTo>
                <a:lnTo>
                  <a:pt x="2369562" y="132149"/>
                </a:lnTo>
                <a:lnTo>
                  <a:pt x="2351418" y="89152"/>
                </a:lnTo>
                <a:lnTo>
                  <a:pt x="2323274" y="52722"/>
                </a:lnTo>
                <a:lnTo>
                  <a:pt x="2286845" y="24576"/>
                </a:lnTo>
                <a:lnTo>
                  <a:pt x="2243847" y="6430"/>
                </a:lnTo>
                <a:lnTo>
                  <a:pt x="2195995" y="0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50299" y="2979394"/>
            <a:ext cx="2034539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545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900: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Ваши </a:t>
            </a:r>
            <a:r>
              <a:rPr kumimoji="0" sz="13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каты</a:t>
            </a:r>
            <a:r>
              <a:rPr kumimoji="0" sz="13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Visa  </a:t>
            </a:r>
            <a:r>
              <a:rPr kumimoji="0" sz="13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ЗАБЛОКИРОВАНЫ!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Колл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Центр: </a:t>
            </a:r>
            <a:r>
              <a:rPr kumimoji="0" sz="1300" b="0" i="0" u="sng" strike="noStrike" kern="1200" cap="none" spc="-5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>
                  <a:solidFill>
                    <a:srgbClr val="00AEEF"/>
                  </a:solidFill>
                </a:uFill>
                <a:latin typeface="Arial"/>
                <a:ea typeface="+mn-ea"/>
                <a:cs typeface="Arial"/>
              </a:rPr>
              <a:t>8905 301</a:t>
            </a:r>
            <a:r>
              <a:rPr kumimoji="0" sz="1300" b="0" i="0" u="sng" strike="noStrike" kern="1200" cap="none" spc="-8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>
                  <a:solidFill>
                    <a:srgbClr val="00AEEF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1300" b="0" i="0" u="sng" strike="noStrike" kern="1200" cap="none" spc="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>
                  <a:solidFill>
                    <a:srgbClr val="00AEEF"/>
                  </a:solidFill>
                </a:uFill>
                <a:latin typeface="Arial"/>
                <a:ea typeface="+mn-ea"/>
                <a:cs typeface="Arial"/>
              </a:rPr>
              <a:t>XX</a:t>
            </a:r>
            <a:r>
              <a:rPr kumimoji="0" sz="1300" b="0" i="0" u="sng" strike="noStrike" kern="1200" cap="none" spc="-5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>
                  <a:solidFill>
                    <a:srgbClr val="00AEEF"/>
                  </a:solidFill>
                </a:uFill>
                <a:latin typeface="Arial"/>
                <a:ea typeface="+mn-ea"/>
                <a:cs typeface="Arial"/>
              </a:rPr>
              <a:t> 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sng" strike="noStrike" kern="1200" cap="none" spc="-5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>
                  <a:solidFill>
                    <a:srgbClr val="00AEEF"/>
                  </a:solidFill>
                </a:uFill>
                <a:latin typeface="Arial"/>
                <a:ea typeface="+mn-ea"/>
                <a:cs typeface="Arial"/>
              </a:rPr>
              <a:t>58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Сбербанк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604604" y="2780994"/>
            <a:ext cx="6680834" cy="2258695"/>
          </a:xfrm>
          <a:custGeom>
            <a:avLst/>
            <a:gdLst/>
            <a:ahLst/>
            <a:cxnLst/>
            <a:rect l="l" t="t" r="r" b="b"/>
            <a:pathLst>
              <a:path w="6680834" h="2258695">
                <a:moveTo>
                  <a:pt x="190804" y="1162799"/>
                </a:moveTo>
                <a:lnTo>
                  <a:pt x="100799" y="1072807"/>
                </a:lnTo>
                <a:lnTo>
                  <a:pt x="0" y="1220406"/>
                </a:lnTo>
                <a:lnTo>
                  <a:pt x="190804" y="1162799"/>
                </a:lnTo>
                <a:close/>
              </a:path>
              <a:path w="6680834" h="2258695">
                <a:moveTo>
                  <a:pt x="6680225" y="179997"/>
                </a:moveTo>
                <a:lnTo>
                  <a:pt x="6673786" y="132156"/>
                </a:lnTo>
                <a:lnTo>
                  <a:pt x="6655651" y="89154"/>
                </a:lnTo>
                <a:lnTo>
                  <a:pt x="6627508" y="52730"/>
                </a:lnTo>
                <a:lnTo>
                  <a:pt x="6591071" y="24587"/>
                </a:lnTo>
                <a:lnTo>
                  <a:pt x="6548069" y="6438"/>
                </a:lnTo>
                <a:lnTo>
                  <a:pt x="6500228" y="0"/>
                </a:lnTo>
                <a:lnTo>
                  <a:pt x="4484230" y="0"/>
                </a:lnTo>
                <a:lnTo>
                  <a:pt x="4436376" y="6438"/>
                </a:lnTo>
                <a:lnTo>
                  <a:pt x="4393374" y="24587"/>
                </a:lnTo>
                <a:lnTo>
                  <a:pt x="4356951" y="52730"/>
                </a:lnTo>
                <a:lnTo>
                  <a:pt x="4328795" y="89154"/>
                </a:lnTo>
                <a:lnTo>
                  <a:pt x="4310659" y="132156"/>
                </a:lnTo>
                <a:lnTo>
                  <a:pt x="4304233" y="179997"/>
                </a:lnTo>
                <a:lnTo>
                  <a:pt x="4304233" y="2078329"/>
                </a:lnTo>
                <a:lnTo>
                  <a:pt x="4310659" y="2126183"/>
                </a:lnTo>
                <a:lnTo>
                  <a:pt x="4328795" y="2169185"/>
                </a:lnTo>
                <a:lnTo>
                  <a:pt x="4356951" y="2205621"/>
                </a:lnTo>
                <a:lnTo>
                  <a:pt x="4393374" y="2233765"/>
                </a:lnTo>
                <a:lnTo>
                  <a:pt x="4436376" y="2251900"/>
                </a:lnTo>
                <a:lnTo>
                  <a:pt x="4484230" y="2258326"/>
                </a:lnTo>
                <a:lnTo>
                  <a:pt x="6500228" y="2258326"/>
                </a:lnTo>
                <a:lnTo>
                  <a:pt x="6548069" y="2251900"/>
                </a:lnTo>
                <a:lnTo>
                  <a:pt x="6591071" y="2233765"/>
                </a:lnTo>
                <a:lnTo>
                  <a:pt x="6627508" y="2205621"/>
                </a:lnTo>
                <a:lnTo>
                  <a:pt x="6655651" y="2169185"/>
                </a:lnTo>
                <a:lnTo>
                  <a:pt x="6673786" y="2126183"/>
                </a:lnTo>
                <a:lnTo>
                  <a:pt x="6680225" y="2078329"/>
                </a:lnTo>
                <a:lnTo>
                  <a:pt x="6680225" y="179997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04139" y="2963202"/>
            <a:ext cx="2002789" cy="1610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63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VISA**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перевод 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200р 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через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Сбербанк</a:t>
            </a:r>
            <a:r>
              <a:rPr kumimoji="0" sz="13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Онлайн 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выполнен.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Для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отмены 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операции</a:t>
            </a:r>
            <a:r>
              <a:rPr kumimoji="0" sz="13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отправьте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ответном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SMS</a:t>
            </a:r>
            <a:r>
              <a:rPr kumimoji="0" sz="13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команду 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ХХХ ОТМЕНА, </a:t>
            </a:r>
            <a:r>
              <a:rPr kumimoji="0" sz="13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где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ХХХ</a:t>
            </a:r>
            <a:r>
              <a:rPr kumimoji="0" sz="13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13843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ваш </a:t>
            </a:r>
            <a:r>
              <a:rPr kumimoji="0" sz="13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пароль </a:t>
            </a:r>
            <a:r>
              <a:rPr kumimoji="0" sz="13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Сбербанк 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Онлайн.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193" y="1079996"/>
            <a:ext cx="12192000" cy="5778500"/>
            <a:chOff x="1193" y="1079996"/>
            <a:chExt cx="12192000" cy="5778500"/>
          </a:xfrm>
        </p:grpSpPr>
        <p:sp>
          <p:nvSpPr>
            <p:cNvPr id="24" name="object 24"/>
            <p:cNvSpPr/>
            <p:nvPr/>
          </p:nvSpPr>
          <p:spPr>
            <a:xfrm>
              <a:off x="2907881" y="1657591"/>
              <a:ext cx="2131695" cy="2131695"/>
            </a:xfrm>
            <a:custGeom>
              <a:avLst/>
              <a:gdLst/>
              <a:ahLst/>
              <a:cxnLst/>
              <a:rect l="l" t="t" r="r" b="b"/>
              <a:pathLst>
                <a:path w="2131695" h="2131695">
                  <a:moveTo>
                    <a:pt x="1640725" y="1839518"/>
                  </a:moveTo>
                  <a:lnTo>
                    <a:pt x="1637068" y="1792211"/>
                  </a:lnTo>
                  <a:lnTo>
                    <a:pt x="1626489" y="1747329"/>
                  </a:lnTo>
                  <a:lnTo>
                    <a:pt x="1609572" y="1705470"/>
                  </a:lnTo>
                  <a:lnTo>
                    <a:pt x="1586890" y="1667243"/>
                  </a:lnTo>
                  <a:lnTo>
                    <a:pt x="1559001" y="1633258"/>
                  </a:lnTo>
                  <a:lnTo>
                    <a:pt x="1526489" y="1604098"/>
                  </a:lnTo>
                  <a:lnTo>
                    <a:pt x="1489925" y="1580375"/>
                  </a:lnTo>
                  <a:lnTo>
                    <a:pt x="1449895" y="1562696"/>
                  </a:lnTo>
                  <a:lnTo>
                    <a:pt x="1406969" y="1551635"/>
                  </a:lnTo>
                  <a:lnTo>
                    <a:pt x="1361719" y="1547812"/>
                  </a:lnTo>
                  <a:lnTo>
                    <a:pt x="1316456" y="1551635"/>
                  </a:lnTo>
                  <a:lnTo>
                    <a:pt x="1273530" y="1562696"/>
                  </a:lnTo>
                  <a:lnTo>
                    <a:pt x="1233500" y="1580375"/>
                  </a:lnTo>
                  <a:lnTo>
                    <a:pt x="1196936" y="1604098"/>
                  </a:lnTo>
                  <a:lnTo>
                    <a:pt x="1164437" y="1633258"/>
                  </a:lnTo>
                  <a:lnTo>
                    <a:pt x="1136548" y="1667243"/>
                  </a:lnTo>
                  <a:lnTo>
                    <a:pt x="1113853" y="1705470"/>
                  </a:lnTo>
                  <a:lnTo>
                    <a:pt x="1096937" y="1747329"/>
                  </a:lnTo>
                  <a:lnTo>
                    <a:pt x="1086370" y="1792211"/>
                  </a:lnTo>
                  <a:lnTo>
                    <a:pt x="1082725" y="1839518"/>
                  </a:lnTo>
                  <a:lnTo>
                    <a:pt x="1086370" y="1886839"/>
                  </a:lnTo>
                  <a:lnTo>
                    <a:pt x="1096937" y="1931733"/>
                  </a:lnTo>
                  <a:lnTo>
                    <a:pt x="1113853" y="1973580"/>
                  </a:lnTo>
                  <a:lnTo>
                    <a:pt x="1136548" y="2011807"/>
                  </a:lnTo>
                  <a:lnTo>
                    <a:pt x="1164437" y="2045792"/>
                  </a:lnTo>
                  <a:lnTo>
                    <a:pt x="1196936" y="2074951"/>
                  </a:lnTo>
                  <a:lnTo>
                    <a:pt x="1233500" y="2098675"/>
                  </a:lnTo>
                  <a:lnTo>
                    <a:pt x="1273530" y="2116366"/>
                  </a:lnTo>
                  <a:lnTo>
                    <a:pt x="1316456" y="2127415"/>
                  </a:lnTo>
                  <a:lnTo>
                    <a:pt x="1361719" y="2131225"/>
                  </a:lnTo>
                  <a:lnTo>
                    <a:pt x="1406969" y="2127415"/>
                  </a:lnTo>
                  <a:lnTo>
                    <a:pt x="1449895" y="2116366"/>
                  </a:lnTo>
                  <a:lnTo>
                    <a:pt x="1489925" y="2098675"/>
                  </a:lnTo>
                  <a:lnTo>
                    <a:pt x="1526489" y="2074951"/>
                  </a:lnTo>
                  <a:lnTo>
                    <a:pt x="1559001" y="2045792"/>
                  </a:lnTo>
                  <a:lnTo>
                    <a:pt x="1586890" y="2011807"/>
                  </a:lnTo>
                  <a:lnTo>
                    <a:pt x="1609572" y="1973580"/>
                  </a:lnTo>
                  <a:lnTo>
                    <a:pt x="1626489" y="1931733"/>
                  </a:lnTo>
                  <a:lnTo>
                    <a:pt x="1637068" y="1886839"/>
                  </a:lnTo>
                  <a:lnTo>
                    <a:pt x="1640725" y="1839518"/>
                  </a:lnTo>
                  <a:close/>
                </a:path>
                <a:path w="2131695" h="2131695">
                  <a:moveTo>
                    <a:pt x="2131199" y="291706"/>
                  </a:moveTo>
                  <a:lnTo>
                    <a:pt x="2121471" y="252133"/>
                  </a:lnTo>
                  <a:lnTo>
                    <a:pt x="2093125" y="214172"/>
                  </a:lnTo>
                  <a:lnTo>
                    <a:pt x="2047455" y="178168"/>
                  </a:lnTo>
                  <a:lnTo>
                    <a:pt x="1985708" y="144487"/>
                  </a:lnTo>
                  <a:lnTo>
                    <a:pt x="1949208" y="128625"/>
                  </a:lnTo>
                  <a:lnTo>
                    <a:pt x="1909165" y="113461"/>
                  </a:lnTo>
                  <a:lnTo>
                    <a:pt x="1865731" y="99060"/>
                  </a:lnTo>
                  <a:lnTo>
                    <a:pt x="1819084" y="85445"/>
                  </a:lnTo>
                  <a:lnTo>
                    <a:pt x="1769364" y="72682"/>
                  </a:lnTo>
                  <a:lnTo>
                    <a:pt x="1716747" y="60794"/>
                  </a:lnTo>
                  <a:lnTo>
                    <a:pt x="1661375" y="49822"/>
                  </a:lnTo>
                  <a:lnTo>
                    <a:pt x="1603413" y="39839"/>
                  </a:lnTo>
                  <a:lnTo>
                    <a:pt x="1543024" y="30848"/>
                  </a:lnTo>
                  <a:lnTo>
                    <a:pt x="1480375" y="22936"/>
                  </a:lnTo>
                  <a:lnTo>
                    <a:pt x="1415592" y="16103"/>
                  </a:lnTo>
                  <a:lnTo>
                    <a:pt x="1348867" y="10426"/>
                  </a:lnTo>
                  <a:lnTo>
                    <a:pt x="1280337" y="5930"/>
                  </a:lnTo>
                  <a:lnTo>
                    <a:pt x="1210183" y="2667"/>
                  </a:lnTo>
                  <a:lnTo>
                    <a:pt x="1138542" y="673"/>
                  </a:lnTo>
                  <a:lnTo>
                    <a:pt x="1065593" y="0"/>
                  </a:lnTo>
                  <a:lnTo>
                    <a:pt x="992632" y="673"/>
                  </a:lnTo>
                  <a:lnTo>
                    <a:pt x="920991" y="2667"/>
                  </a:lnTo>
                  <a:lnTo>
                    <a:pt x="850836" y="5930"/>
                  </a:lnTo>
                  <a:lnTo>
                    <a:pt x="782307" y="10426"/>
                  </a:lnTo>
                  <a:lnTo>
                    <a:pt x="715581" y="16103"/>
                  </a:lnTo>
                  <a:lnTo>
                    <a:pt x="650811" y="22936"/>
                  </a:lnTo>
                  <a:lnTo>
                    <a:pt x="588149" y="30848"/>
                  </a:lnTo>
                  <a:lnTo>
                    <a:pt x="527761" y="39839"/>
                  </a:lnTo>
                  <a:lnTo>
                    <a:pt x="469798" y="49822"/>
                  </a:lnTo>
                  <a:lnTo>
                    <a:pt x="414426" y="60794"/>
                  </a:lnTo>
                  <a:lnTo>
                    <a:pt x="361810" y="72682"/>
                  </a:lnTo>
                  <a:lnTo>
                    <a:pt x="312102" y="85445"/>
                  </a:lnTo>
                  <a:lnTo>
                    <a:pt x="265442" y="99060"/>
                  </a:lnTo>
                  <a:lnTo>
                    <a:pt x="222021" y="113461"/>
                  </a:lnTo>
                  <a:lnTo>
                    <a:pt x="181978" y="128625"/>
                  </a:lnTo>
                  <a:lnTo>
                    <a:pt x="145478" y="144487"/>
                  </a:lnTo>
                  <a:lnTo>
                    <a:pt x="83731" y="178168"/>
                  </a:lnTo>
                  <a:lnTo>
                    <a:pt x="38061" y="214172"/>
                  </a:lnTo>
                  <a:lnTo>
                    <a:pt x="9715" y="252133"/>
                  </a:lnTo>
                  <a:lnTo>
                    <a:pt x="0" y="291706"/>
                  </a:lnTo>
                  <a:lnTo>
                    <a:pt x="2451" y="311683"/>
                  </a:lnTo>
                  <a:lnTo>
                    <a:pt x="21640" y="350507"/>
                  </a:lnTo>
                  <a:lnTo>
                    <a:pt x="58801" y="387527"/>
                  </a:lnTo>
                  <a:lnTo>
                    <a:pt x="112674" y="422414"/>
                  </a:lnTo>
                  <a:lnTo>
                    <a:pt x="181978" y="454812"/>
                  </a:lnTo>
                  <a:lnTo>
                    <a:pt x="222021" y="469963"/>
                  </a:lnTo>
                  <a:lnTo>
                    <a:pt x="265442" y="484378"/>
                  </a:lnTo>
                  <a:lnTo>
                    <a:pt x="312102" y="497979"/>
                  </a:lnTo>
                  <a:lnTo>
                    <a:pt x="361810" y="510755"/>
                  </a:lnTo>
                  <a:lnTo>
                    <a:pt x="414426" y="522643"/>
                  </a:lnTo>
                  <a:lnTo>
                    <a:pt x="469798" y="533603"/>
                  </a:lnTo>
                  <a:lnTo>
                    <a:pt x="527761" y="543598"/>
                  </a:lnTo>
                  <a:lnTo>
                    <a:pt x="588149" y="552577"/>
                  </a:lnTo>
                  <a:lnTo>
                    <a:pt x="650811" y="560501"/>
                  </a:lnTo>
                  <a:lnTo>
                    <a:pt x="715581" y="567321"/>
                  </a:lnTo>
                  <a:lnTo>
                    <a:pt x="782307" y="572998"/>
                  </a:lnTo>
                  <a:lnTo>
                    <a:pt x="850836" y="577494"/>
                  </a:lnTo>
                  <a:lnTo>
                    <a:pt x="920991" y="580758"/>
                  </a:lnTo>
                  <a:lnTo>
                    <a:pt x="992632" y="582752"/>
                  </a:lnTo>
                  <a:lnTo>
                    <a:pt x="1065593" y="583412"/>
                  </a:lnTo>
                  <a:lnTo>
                    <a:pt x="1138542" y="582752"/>
                  </a:lnTo>
                  <a:lnTo>
                    <a:pt x="1210183" y="580758"/>
                  </a:lnTo>
                  <a:lnTo>
                    <a:pt x="1280337" y="577494"/>
                  </a:lnTo>
                  <a:lnTo>
                    <a:pt x="1348867" y="572998"/>
                  </a:lnTo>
                  <a:lnTo>
                    <a:pt x="1415592" y="567321"/>
                  </a:lnTo>
                  <a:lnTo>
                    <a:pt x="1480375" y="560501"/>
                  </a:lnTo>
                  <a:lnTo>
                    <a:pt x="1543024" y="552577"/>
                  </a:lnTo>
                  <a:lnTo>
                    <a:pt x="1603413" y="543598"/>
                  </a:lnTo>
                  <a:lnTo>
                    <a:pt x="1661375" y="533603"/>
                  </a:lnTo>
                  <a:lnTo>
                    <a:pt x="1716747" y="522643"/>
                  </a:lnTo>
                  <a:lnTo>
                    <a:pt x="1769364" y="510755"/>
                  </a:lnTo>
                  <a:lnTo>
                    <a:pt x="1819084" y="497979"/>
                  </a:lnTo>
                  <a:lnTo>
                    <a:pt x="1865731" y="484378"/>
                  </a:lnTo>
                  <a:lnTo>
                    <a:pt x="1909165" y="469963"/>
                  </a:lnTo>
                  <a:lnTo>
                    <a:pt x="1949208" y="454812"/>
                  </a:lnTo>
                  <a:lnTo>
                    <a:pt x="1985708" y="438950"/>
                  </a:lnTo>
                  <a:lnTo>
                    <a:pt x="2047455" y="405257"/>
                  </a:lnTo>
                  <a:lnTo>
                    <a:pt x="2093125" y="369265"/>
                  </a:lnTo>
                  <a:lnTo>
                    <a:pt x="2121471" y="331292"/>
                  </a:lnTo>
                  <a:lnTo>
                    <a:pt x="2131199" y="291706"/>
                  </a:lnTo>
                  <a:close/>
                </a:path>
              </a:pathLst>
            </a:custGeom>
            <a:solidFill>
              <a:srgbClr val="ED1C24">
                <a:alpha val="61000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193" y="6794995"/>
              <a:ext cx="12192000" cy="63500"/>
            </a:xfrm>
            <a:custGeom>
              <a:avLst/>
              <a:gdLst/>
              <a:ahLst/>
              <a:cxnLst/>
              <a:rect l="l" t="t" r="r" b="b"/>
              <a:pathLst>
                <a:path w="12192000" h="63500">
                  <a:moveTo>
                    <a:pt x="12192000" y="0"/>
                  </a:moveTo>
                  <a:lnTo>
                    <a:pt x="0" y="0"/>
                  </a:lnTo>
                  <a:lnTo>
                    <a:pt x="0" y="63004"/>
                  </a:lnTo>
                  <a:lnTo>
                    <a:pt x="12192000" y="630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1A03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2202764" y="1079996"/>
              <a:ext cx="3533838" cy="57780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6858431" y="4906137"/>
              <a:ext cx="191135" cy="147955"/>
            </a:xfrm>
            <a:custGeom>
              <a:avLst/>
              <a:gdLst/>
              <a:ahLst/>
              <a:cxnLst/>
              <a:rect l="l" t="t" r="r" b="b"/>
              <a:pathLst>
                <a:path w="191134" h="147954">
                  <a:moveTo>
                    <a:pt x="100799" y="0"/>
                  </a:moveTo>
                  <a:lnTo>
                    <a:pt x="0" y="147599"/>
                  </a:lnTo>
                  <a:lnTo>
                    <a:pt x="190804" y="8999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6959231" y="1657591"/>
              <a:ext cx="2131695" cy="2621280"/>
            </a:xfrm>
            <a:custGeom>
              <a:avLst/>
              <a:gdLst/>
              <a:ahLst/>
              <a:cxnLst/>
              <a:rect l="l" t="t" r="r" b="b"/>
              <a:pathLst>
                <a:path w="2131695" h="2621279">
                  <a:moveTo>
                    <a:pt x="1938172" y="291706"/>
                  </a:moveTo>
                  <a:lnTo>
                    <a:pt x="1926082" y="236283"/>
                  </a:lnTo>
                  <a:lnTo>
                    <a:pt x="1891334" y="184365"/>
                  </a:lnTo>
                  <a:lnTo>
                    <a:pt x="1836166" y="136931"/>
                  </a:lnTo>
                  <a:lnTo>
                    <a:pt x="1801622" y="115201"/>
                  </a:lnTo>
                  <a:lnTo>
                    <a:pt x="1762810" y="94970"/>
                  </a:lnTo>
                  <a:lnTo>
                    <a:pt x="1720024" y="76339"/>
                  </a:lnTo>
                  <a:lnTo>
                    <a:pt x="1673542" y="59448"/>
                  </a:lnTo>
                  <a:lnTo>
                    <a:pt x="1623631" y="44411"/>
                  </a:lnTo>
                  <a:lnTo>
                    <a:pt x="1570583" y="31356"/>
                  </a:lnTo>
                  <a:lnTo>
                    <a:pt x="1514678" y="20396"/>
                  </a:lnTo>
                  <a:lnTo>
                    <a:pt x="1456194" y="11658"/>
                  </a:lnTo>
                  <a:lnTo>
                    <a:pt x="1395412" y="5270"/>
                  </a:lnTo>
                  <a:lnTo>
                    <a:pt x="1332611" y="1346"/>
                  </a:lnTo>
                  <a:lnTo>
                    <a:pt x="1268082" y="0"/>
                  </a:lnTo>
                  <a:lnTo>
                    <a:pt x="1203540" y="1346"/>
                  </a:lnTo>
                  <a:lnTo>
                    <a:pt x="1140739" y="5270"/>
                  </a:lnTo>
                  <a:lnTo>
                    <a:pt x="1079957" y="11658"/>
                  </a:lnTo>
                  <a:lnTo>
                    <a:pt x="1021473" y="20396"/>
                  </a:lnTo>
                  <a:lnTo>
                    <a:pt x="965568" y="31356"/>
                  </a:lnTo>
                  <a:lnTo>
                    <a:pt x="912520" y="44411"/>
                  </a:lnTo>
                  <a:lnTo>
                    <a:pt x="862609" y="59448"/>
                  </a:lnTo>
                  <a:lnTo>
                    <a:pt x="816127" y="76339"/>
                  </a:lnTo>
                  <a:lnTo>
                    <a:pt x="773341" y="94970"/>
                  </a:lnTo>
                  <a:lnTo>
                    <a:pt x="734529" y="115201"/>
                  </a:lnTo>
                  <a:lnTo>
                    <a:pt x="699985" y="136931"/>
                  </a:lnTo>
                  <a:lnTo>
                    <a:pt x="644817" y="184365"/>
                  </a:lnTo>
                  <a:lnTo>
                    <a:pt x="610069" y="236283"/>
                  </a:lnTo>
                  <a:lnTo>
                    <a:pt x="597992" y="291706"/>
                  </a:lnTo>
                  <a:lnTo>
                    <a:pt x="601052" y="319811"/>
                  </a:lnTo>
                  <a:lnTo>
                    <a:pt x="624751" y="373608"/>
                  </a:lnTo>
                  <a:lnTo>
                    <a:pt x="669988" y="423405"/>
                  </a:lnTo>
                  <a:lnTo>
                    <a:pt x="734529" y="468223"/>
                  </a:lnTo>
                  <a:lnTo>
                    <a:pt x="773341" y="488454"/>
                  </a:lnTo>
                  <a:lnTo>
                    <a:pt x="816127" y="507085"/>
                  </a:lnTo>
                  <a:lnTo>
                    <a:pt x="862609" y="523976"/>
                  </a:lnTo>
                  <a:lnTo>
                    <a:pt x="912520" y="539013"/>
                  </a:lnTo>
                  <a:lnTo>
                    <a:pt x="965568" y="552069"/>
                  </a:lnTo>
                  <a:lnTo>
                    <a:pt x="1021473" y="563029"/>
                  </a:lnTo>
                  <a:lnTo>
                    <a:pt x="1079957" y="571766"/>
                  </a:lnTo>
                  <a:lnTo>
                    <a:pt x="1140739" y="578154"/>
                  </a:lnTo>
                  <a:lnTo>
                    <a:pt x="1203540" y="582079"/>
                  </a:lnTo>
                  <a:lnTo>
                    <a:pt x="1268082" y="583412"/>
                  </a:lnTo>
                  <a:lnTo>
                    <a:pt x="1332611" y="582079"/>
                  </a:lnTo>
                  <a:lnTo>
                    <a:pt x="1395412" y="578154"/>
                  </a:lnTo>
                  <a:lnTo>
                    <a:pt x="1456194" y="571766"/>
                  </a:lnTo>
                  <a:lnTo>
                    <a:pt x="1514678" y="563029"/>
                  </a:lnTo>
                  <a:lnTo>
                    <a:pt x="1570583" y="552069"/>
                  </a:lnTo>
                  <a:lnTo>
                    <a:pt x="1623631" y="539013"/>
                  </a:lnTo>
                  <a:lnTo>
                    <a:pt x="1673542" y="523976"/>
                  </a:lnTo>
                  <a:lnTo>
                    <a:pt x="1720024" y="507085"/>
                  </a:lnTo>
                  <a:lnTo>
                    <a:pt x="1762810" y="488454"/>
                  </a:lnTo>
                  <a:lnTo>
                    <a:pt x="1801622" y="468223"/>
                  </a:lnTo>
                  <a:lnTo>
                    <a:pt x="1836166" y="446493"/>
                  </a:lnTo>
                  <a:lnTo>
                    <a:pt x="1891334" y="399072"/>
                  </a:lnTo>
                  <a:lnTo>
                    <a:pt x="1926082" y="347141"/>
                  </a:lnTo>
                  <a:lnTo>
                    <a:pt x="1938172" y="291706"/>
                  </a:lnTo>
                  <a:close/>
                </a:path>
                <a:path w="2131695" h="2621279">
                  <a:moveTo>
                    <a:pt x="2131212" y="2329510"/>
                  </a:moveTo>
                  <a:lnTo>
                    <a:pt x="2121484" y="2289937"/>
                  </a:lnTo>
                  <a:lnTo>
                    <a:pt x="2093137" y="2251976"/>
                  </a:lnTo>
                  <a:lnTo>
                    <a:pt x="2047468" y="2215972"/>
                  </a:lnTo>
                  <a:lnTo>
                    <a:pt x="1985721" y="2182291"/>
                  </a:lnTo>
                  <a:lnTo>
                    <a:pt x="1949221" y="2166429"/>
                  </a:lnTo>
                  <a:lnTo>
                    <a:pt x="1909178" y="2151265"/>
                  </a:lnTo>
                  <a:lnTo>
                    <a:pt x="1865744" y="2136864"/>
                  </a:lnTo>
                  <a:lnTo>
                    <a:pt x="1819097" y="2123249"/>
                  </a:lnTo>
                  <a:lnTo>
                    <a:pt x="1769376" y="2110486"/>
                  </a:lnTo>
                  <a:lnTo>
                    <a:pt x="1716760" y="2098598"/>
                  </a:lnTo>
                  <a:lnTo>
                    <a:pt x="1661388" y="2087626"/>
                  </a:lnTo>
                  <a:lnTo>
                    <a:pt x="1603425" y="2077643"/>
                  </a:lnTo>
                  <a:lnTo>
                    <a:pt x="1543037" y="2068652"/>
                  </a:lnTo>
                  <a:lnTo>
                    <a:pt x="1480388" y="2060740"/>
                  </a:lnTo>
                  <a:lnTo>
                    <a:pt x="1415605" y="2053907"/>
                  </a:lnTo>
                  <a:lnTo>
                    <a:pt x="1348879" y="2048230"/>
                  </a:lnTo>
                  <a:lnTo>
                    <a:pt x="1280350" y="2043734"/>
                  </a:lnTo>
                  <a:lnTo>
                    <a:pt x="1210195" y="2040470"/>
                  </a:lnTo>
                  <a:lnTo>
                    <a:pt x="1138555" y="2038477"/>
                  </a:lnTo>
                  <a:lnTo>
                    <a:pt x="1065606" y="2037803"/>
                  </a:lnTo>
                  <a:lnTo>
                    <a:pt x="992644" y="2038477"/>
                  </a:lnTo>
                  <a:lnTo>
                    <a:pt x="921004" y="2040470"/>
                  </a:lnTo>
                  <a:lnTo>
                    <a:pt x="850849" y="2043734"/>
                  </a:lnTo>
                  <a:lnTo>
                    <a:pt x="782320" y="2048230"/>
                  </a:lnTo>
                  <a:lnTo>
                    <a:pt x="715594" y="2053907"/>
                  </a:lnTo>
                  <a:lnTo>
                    <a:pt x="650824" y="2060740"/>
                  </a:lnTo>
                  <a:lnTo>
                    <a:pt x="588162" y="2068652"/>
                  </a:lnTo>
                  <a:lnTo>
                    <a:pt x="527773" y="2077643"/>
                  </a:lnTo>
                  <a:lnTo>
                    <a:pt x="469811" y="2087626"/>
                  </a:lnTo>
                  <a:lnTo>
                    <a:pt x="414439" y="2098598"/>
                  </a:lnTo>
                  <a:lnTo>
                    <a:pt x="361823" y="2110486"/>
                  </a:lnTo>
                  <a:lnTo>
                    <a:pt x="312102" y="2123249"/>
                  </a:lnTo>
                  <a:lnTo>
                    <a:pt x="265455" y="2136864"/>
                  </a:lnTo>
                  <a:lnTo>
                    <a:pt x="222021" y="2151265"/>
                  </a:lnTo>
                  <a:lnTo>
                    <a:pt x="181978" y="2166429"/>
                  </a:lnTo>
                  <a:lnTo>
                    <a:pt x="145478" y="2182291"/>
                  </a:lnTo>
                  <a:lnTo>
                    <a:pt x="83731" y="2215972"/>
                  </a:lnTo>
                  <a:lnTo>
                    <a:pt x="38061" y="2251976"/>
                  </a:lnTo>
                  <a:lnTo>
                    <a:pt x="9715" y="2289937"/>
                  </a:lnTo>
                  <a:lnTo>
                    <a:pt x="0" y="2329510"/>
                  </a:lnTo>
                  <a:lnTo>
                    <a:pt x="2451" y="2349487"/>
                  </a:lnTo>
                  <a:lnTo>
                    <a:pt x="21640" y="2388311"/>
                  </a:lnTo>
                  <a:lnTo>
                    <a:pt x="58813" y="2425331"/>
                  </a:lnTo>
                  <a:lnTo>
                    <a:pt x="112674" y="2460218"/>
                  </a:lnTo>
                  <a:lnTo>
                    <a:pt x="181978" y="2492616"/>
                  </a:lnTo>
                  <a:lnTo>
                    <a:pt x="222021" y="2507767"/>
                  </a:lnTo>
                  <a:lnTo>
                    <a:pt x="265455" y="2522182"/>
                  </a:lnTo>
                  <a:lnTo>
                    <a:pt x="312102" y="2535783"/>
                  </a:lnTo>
                  <a:lnTo>
                    <a:pt x="361823" y="2548559"/>
                  </a:lnTo>
                  <a:lnTo>
                    <a:pt x="414439" y="2560447"/>
                  </a:lnTo>
                  <a:lnTo>
                    <a:pt x="469811" y="2571407"/>
                  </a:lnTo>
                  <a:lnTo>
                    <a:pt x="527773" y="2581402"/>
                  </a:lnTo>
                  <a:lnTo>
                    <a:pt x="588162" y="2590381"/>
                  </a:lnTo>
                  <a:lnTo>
                    <a:pt x="650824" y="2598305"/>
                  </a:lnTo>
                  <a:lnTo>
                    <a:pt x="715594" y="2605125"/>
                  </a:lnTo>
                  <a:lnTo>
                    <a:pt x="782320" y="2610802"/>
                  </a:lnTo>
                  <a:lnTo>
                    <a:pt x="850849" y="2615298"/>
                  </a:lnTo>
                  <a:lnTo>
                    <a:pt x="921004" y="2618562"/>
                  </a:lnTo>
                  <a:lnTo>
                    <a:pt x="992644" y="2620556"/>
                  </a:lnTo>
                  <a:lnTo>
                    <a:pt x="1065606" y="2621216"/>
                  </a:lnTo>
                  <a:lnTo>
                    <a:pt x="1138555" y="2620556"/>
                  </a:lnTo>
                  <a:lnTo>
                    <a:pt x="1210195" y="2618562"/>
                  </a:lnTo>
                  <a:lnTo>
                    <a:pt x="1280350" y="2615298"/>
                  </a:lnTo>
                  <a:lnTo>
                    <a:pt x="1348879" y="2610802"/>
                  </a:lnTo>
                  <a:lnTo>
                    <a:pt x="1415605" y="2605125"/>
                  </a:lnTo>
                  <a:lnTo>
                    <a:pt x="1480388" y="2598305"/>
                  </a:lnTo>
                  <a:lnTo>
                    <a:pt x="1543037" y="2590381"/>
                  </a:lnTo>
                  <a:lnTo>
                    <a:pt x="1603425" y="2581402"/>
                  </a:lnTo>
                  <a:lnTo>
                    <a:pt x="1661388" y="2571407"/>
                  </a:lnTo>
                  <a:lnTo>
                    <a:pt x="1716760" y="2560447"/>
                  </a:lnTo>
                  <a:lnTo>
                    <a:pt x="1769376" y="2548559"/>
                  </a:lnTo>
                  <a:lnTo>
                    <a:pt x="1819097" y="2535783"/>
                  </a:lnTo>
                  <a:lnTo>
                    <a:pt x="1865744" y="2522182"/>
                  </a:lnTo>
                  <a:lnTo>
                    <a:pt x="1909178" y="2507767"/>
                  </a:lnTo>
                  <a:lnTo>
                    <a:pt x="1949221" y="2492616"/>
                  </a:lnTo>
                  <a:lnTo>
                    <a:pt x="1985721" y="2476754"/>
                  </a:lnTo>
                  <a:lnTo>
                    <a:pt x="2047468" y="2443061"/>
                  </a:lnTo>
                  <a:lnTo>
                    <a:pt x="2093137" y="2407069"/>
                  </a:lnTo>
                  <a:lnTo>
                    <a:pt x="2121484" y="2369096"/>
                  </a:lnTo>
                  <a:lnTo>
                    <a:pt x="2131212" y="2329510"/>
                  </a:lnTo>
                  <a:close/>
                </a:path>
              </a:pathLst>
            </a:custGeom>
            <a:solidFill>
              <a:srgbClr val="ED1C24">
                <a:alpha val="61000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6456603" y="1079996"/>
              <a:ext cx="3533838" cy="57780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2015997" y="1533550"/>
              <a:ext cx="0" cy="727710"/>
            </a:xfrm>
            <a:custGeom>
              <a:avLst/>
              <a:gdLst/>
              <a:ahLst/>
              <a:cxnLst/>
              <a:rect l="l" t="t" r="r" b="b"/>
              <a:pathLst>
                <a:path h="727710">
                  <a:moveTo>
                    <a:pt x="0" y="0"/>
                  </a:moveTo>
                  <a:lnTo>
                    <a:pt x="0" y="727456"/>
                  </a:lnTo>
                </a:path>
              </a:pathLst>
            </a:custGeom>
            <a:ln w="12700">
              <a:solidFill>
                <a:srgbClr val="ED1C2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10177195" y="1533550"/>
              <a:ext cx="0" cy="727710"/>
            </a:xfrm>
            <a:custGeom>
              <a:avLst/>
              <a:gdLst/>
              <a:ahLst/>
              <a:cxnLst/>
              <a:rect l="l" t="t" r="r" b="b"/>
              <a:pathLst>
                <a:path h="727710">
                  <a:moveTo>
                    <a:pt x="0" y="72745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D1C2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2015997" y="4147197"/>
              <a:ext cx="0" cy="971550"/>
            </a:xfrm>
            <a:custGeom>
              <a:avLst/>
              <a:gdLst/>
              <a:ahLst/>
              <a:cxnLst/>
              <a:rect l="l" t="t" r="r" b="b"/>
              <a:pathLst>
                <a:path h="971550">
                  <a:moveTo>
                    <a:pt x="0" y="0"/>
                  </a:moveTo>
                  <a:lnTo>
                    <a:pt x="0" y="971296"/>
                  </a:lnTo>
                </a:path>
              </a:pathLst>
            </a:custGeom>
            <a:ln w="12700">
              <a:solidFill>
                <a:srgbClr val="ED1C2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10177195" y="3832199"/>
              <a:ext cx="0" cy="483870"/>
            </a:xfrm>
            <a:custGeom>
              <a:avLst/>
              <a:gdLst/>
              <a:ahLst/>
              <a:cxnLst/>
              <a:rect l="l" t="t" r="r" b="b"/>
              <a:pathLst>
                <a:path h="483870">
                  <a:moveTo>
                    <a:pt x="0" y="48361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D1C2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2017801" y="1657604"/>
              <a:ext cx="1101725" cy="144145"/>
            </a:xfrm>
            <a:custGeom>
              <a:avLst/>
              <a:gdLst/>
              <a:ahLst/>
              <a:cxnLst/>
              <a:rect l="l" t="t" r="r" b="b"/>
              <a:pathLst>
                <a:path w="1101725" h="144144">
                  <a:moveTo>
                    <a:pt x="0" y="0"/>
                  </a:moveTo>
                  <a:lnTo>
                    <a:pt x="957605" y="0"/>
                  </a:lnTo>
                  <a:lnTo>
                    <a:pt x="1101598" y="144005"/>
                  </a:lnTo>
                </a:path>
              </a:pathLst>
            </a:custGeom>
            <a:ln w="12700">
              <a:solidFill>
                <a:srgbClr val="ED1C2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8632799" y="1657604"/>
              <a:ext cx="1537335" cy="144145"/>
            </a:xfrm>
            <a:custGeom>
              <a:avLst/>
              <a:gdLst/>
              <a:ahLst/>
              <a:cxnLst/>
              <a:rect l="l" t="t" r="r" b="b"/>
              <a:pathLst>
                <a:path w="1537334" h="144144">
                  <a:moveTo>
                    <a:pt x="1537195" y="0"/>
                  </a:moveTo>
                  <a:lnTo>
                    <a:pt x="143992" y="0"/>
                  </a:lnTo>
                  <a:lnTo>
                    <a:pt x="0" y="144005"/>
                  </a:lnTo>
                </a:path>
              </a:pathLst>
            </a:custGeom>
            <a:ln w="12700">
              <a:solidFill>
                <a:srgbClr val="ED1C2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2017801" y="3718788"/>
              <a:ext cx="2073910" cy="870585"/>
            </a:xfrm>
            <a:custGeom>
              <a:avLst/>
              <a:gdLst/>
              <a:ahLst/>
              <a:cxnLst/>
              <a:rect l="l" t="t" r="r" b="b"/>
              <a:pathLst>
                <a:path w="2073910" h="870585">
                  <a:moveTo>
                    <a:pt x="0" y="870496"/>
                  </a:moveTo>
                  <a:lnTo>
                    <a:pt x="957605" y="870496"/>
                  </a:lnTo>
                  <a:lnTo>
                    <a:pt x="2073605" y="0"/>
                  </a:lnTo>
                </a:path>
              </a:pathLst>
            </a:custGeom>
            <a:ln w="12700">
              <a:solidFill>
                <a:srgbClr val="ED1C2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8999994" y="3996956"/>
              <a:ext cx="1170305" cy="0"/>
            </a:xfrm>
            <a:custGeom>
              <a:avLst/>
              <a:gdLst/>
              <a:ahLst/>
              <a:cxnLst/>
              <a:rect l="l" t="t" r="r" b="b"/>
              <a:pathLst>
                <a:path w="1170304">
                  <a:moveTo>
                    <a:pt x="1170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D1C2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347299" y="350291"/>
            <a:ext cx="611314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50" dirty="0">
                <a:solidFill>
                  <a:srgbClr val="000000"/>
                </a:solidFill>
              </a:rPr>
              <a:t>Примеры </a:t>
            </a:r>
            <a:r>
              <a:rPr sz="2600" spc="-5" dirty="0">
                <a:solidFill>
                  <a:srgbClr val="000000"/>
                </a:solidFill>
              </a:rPr>
              <a:t>мошеннических</a:t>
            </a:r>
            <a:r>
              <a:rPr sz="2600" spc="-275" dirty="0">
                <a:solidFill>
                  <a:srgbClr val="000000"/>
                </a:solidFill>
              </a:rPr>
              <a:t> </a:t>
            </a:r>
            <a:r>
              <a:rPr sz="2600" spc="10" dirty="0">
                <a:solidFill>
                  <a:srgbClr val="000000"/>
                </a:solidFill>
              </a:rPr>
              <a:t>сообщений</a:t>
            </a:r>
            <a:endParaRPr sz="2600"/>
          </a:p>
        </p:txBody>
      </p:sp>
      <p:sp>
        <p:nvSpPr>
          <p:cNvPr id="43" name="object 4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0" i="0" u="none" strike="noStrike" kern="1200" cap="none" spc="1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Особенный </a:t>
            </a:r>
            <a:r>
              <a:rPr kumimoji="0" sz="700" b="0" i="0" u="none" strike="noStrike" kern="1200" cap="none" spc="3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 </a:t>
            </a:r>
            <a:r>
              <a:rPr kumimoji="0" sz="7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для </a:t>
            </a:r>
            <a:r>
              <a:rPr kumimoji="0" sz="700" b="0" i="0" u="none" strike="noStrike" kern="1200" cap="none" spc="1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особенных</a:t>
            </a:r>
            <a:r>
              <a:rPr kumimoji="0" sz="700" b="0" i="0" u="none" strike="noStrike" kern="1200" cap="none" spc="8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700" b="0" i="0" u="none" strike="noStrike" kern="1200" cap="none" spc="2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клиентов</a:t>
            </a: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50" b="0" i="0" u="none" strike="noStrike" kern="1200" cap="none" spc="45" normalizeH="0" baseline="0" noProof="0" dirty="0">
                <a:ln>
                  <a:noFill/>
                </a:ln>
                <a:solidFill>
                  <a:srgbClr val="6DB16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1450" b="0" i="0" u="none" strike="noStrike" kern="1200" cap="none" spc="45" normalizeH="0" baseline="0" noProof="0" dirty="0">
              <a:ln>
                <a:noFill/>
              </a:ln>
              <a:solidFill>
                <a:srgbClr val="6DB16A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54836" y="1512722"/>
            <a:ext cx="14662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8590" marR="5080" lvl="0" indent="-136525" algn="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Сообщение</a:t>
            </a:r>
            <a:r>
              <a:rPr kumimoji="0" sz="1600" b="1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600" b="1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от </a:t>
            </a:r>
            <a:r>
              <a:rPr kumimoji="0" sz="16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6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е</a:t>
            </a:r>
            <a:r>
              <a:rPr kumimoji="0" sz="1600" b="1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зна</a:t>
            </a:r>
            <a:r>
              <a:rPr kumimoji="0" sz="16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</a:t>
            </a:r>
            <a:r>
              <a:rPr kumimoji="0" sz="16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омо</a:t>
            </a:r>
            <a:r>
              <a:rPr kumimoji="0" sz="16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г</a:t>
            </a:r>
            <a:r>
              <a:rPr kumimoji="0" sz="1600" b="1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0" marR="508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а</a:t>
            </a:r>
            <a:r>
              <a:rPr kumimoji="0" sz="16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дреса</a:t>
            </a: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т</a:t>
            </a:r>
            <a:r>
              <a:rPr kumimoji="0" sz="16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а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272496" y="1512722"/>
            <a:ext cx="14935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Вместо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нулей  </a:t>
            </a:r>
            <a:r>
              <a:rPr kumimoji="0" sz="16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поставлены  </a:t>
            </a: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две </a:t>
            </a:r>
            <a:r>
              <a:rPr kumimoji="0" sz="16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буквы</a:t>
            </a:r>
            <a:r>
              <a:rPr kumimoji="0" sz="1600" b="1" i="0" u="none" strike="noStrike" kern="1200" cap="none" spc="-2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6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«О»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28682" y="4126369"/>
            <a:ext cx="99250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52095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У</a:t>
            </a:r>
            <a:r>
              <a:rPr kumimoji="0" sz="1600" b="1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</a:t>
            </a:r>
            <a:r>
              <a:rPr kumimoji="0" sz="16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азан  </a:t>
            </a:r>
            <a:r>
              <a:rPr kumimoji="0" sz="16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не </a:t>
            </a:r>
            <a:r>
              <a:rPr kumimoji="0" sz="16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номер  </a:t>
            </a:r>
            <a:r>
              <a:rPr kumimoji="0" sz="16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т</a:t>
            </a: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е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лефона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38544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бан</a:t>
            </a:r>
            <a:r>
              <a:rPr kumimoji="0" sz="16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ка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272496" y="3811371"/>
            <a:ext cx="141795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Запрашивают  </a:t>
            </a:r>
            <a:r>
              <a:rPr kumimoji="0" sz="16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пароль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71203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" y="3239998"/>
            <a:ext cx="12192000" cy="3618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351920" y="525348"/>
            <a:ext cx="480695" cy="125095"/>
            <a:chOff x="11351920" y="525348"/>
            <a:chExt cx="480695" cy="125095"/>
          </a:xfrm>
        </p:grpSpPr>
        <p:sp>
          <p:nvSpPr>
            <p:cNvPr id="4" name="object 4"/>
            <p:cNvSpPr/>
            <p:nvPr/>
          </p:nvSpPr>
          <p:spPr>
            <a:xfrm>
              <a:off x="11613743" y="526948"/>
              <a:ext cx="92151" cy="1218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1485879" y="526948"/>
              <a:ext cx="104927" cy="1218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1730380" y="526948"/>
              <a:ext cx="102082" cy="1218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351920" y="525348"/>
              <a:ext cx="111658" cy="12508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1088420" y="486613"/>
            <a:ext cx="202565" cy="202565"/>
            <a:chOff x="11088420" y="486613"/>
            <a:chExt cx="202565" cy="202565"/>
          </a:xfrm>
        </p:grpSpPr>
        <p:sp>
          <p:nvSpPr>
            <p:cNvPr id="9" name="object 9"/>
            <p:cNvSpPr/>
            <p:nvPr/>
          </p:nvSpPr>
          <p:spPr>
            <a:xfrm>
              <a:off x="11088420" y="486613"/>
              <a:ext cx="202552" cy="2025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1151146" y="525970"/>
              <a:ext cx="130835" cy="8813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/>
          <p:nvPr/>
        </p:nvSpPr>
        <p:spPr>
          <a:xfrm>
            <a:off x="2416682" y="2340000"/>
            <a:ext cx="3114040" cy="4455160"/>
          </a:xfrm>
          <a:custGeom>
            <a:avLst/>
            <a:gdLst/>
            <a:ahLst/>
            <a:cxnLst/>
            <a:rect l="l" t="t" r="r" b="b"/>
            <a:pathLst>
              <a:path w="3114040" h="4455159">
                <a:moveTo>
                  <a:pt x="0" y="4454994"/>
                </a:moveTo>
                <a:lnTo>
                  <a:pt x="3113582" y="4454994"/>
                </a:lnTo>
                <a:lnTo>
                  <a:pt x="3113582" y="0"/>
                </a:lnTo>
                <a:lnTo>
                  <a:pt x="0" y="0"/>
                </a:lnTo>
                <a:lnTo>
                  <a:pt x="0" y="4454994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670509" y="1276210"/>
            <a:ext cx="3137535" cy="5518785"/>
            <a:chOff x="6670509" y="1276210"/>
            <a:chExt cx="3137535" cy="5518785"/>
          </a:xfrm>
        </p:grpSpPr>
        <p:sp>
          <p:nvSpPr>
            <p:cNvPr id="13" name="object 13"/>
            <p:cNvSpPr/>
            <p:nvPr/>
          </p:nvSpPr>
          <p:spPr>
            <a:xfrm>
              <a:off x="6694195" y="1276210"/>
              <a:ext cx="3114040" cy="5518785"/>
            </a:xfrm>
            <a:custGeom>
              <a:avLst/>
              <a:gdLst/>
              <a:ahLst/>
              <a:cxnLst/>
              <a:rect l="l" t="t" r="r" b="b"/>
              <a:pathLst>
                <a:path w="3114040" h="5518784">
                  <a:moveTo>
                    <a:pt x="0" y="5518785"/>
                  </a:moveTo>
                  <a:lnTo>
                    <a:pt x="3113582" y="5518785"/>
                  </a:lnTo>
                  <a:lnTo>
                    <a:pt x="3113582" y="0"/>
                  </a:lnTo>
                  <a:lnTo>
                    <a:pt x="0" y="0"/>
                  </a:lnTo>
                  <a:lnTo>
                    <a:pt x="0" y="5518785"/>
                  </a:lnTo>
                  <a:close/>
                </a:path>
              </a:pathLst>
            </a:custGeom>
            <a:solidFill>
              <a:srgbClr val="F1F1F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670509" y="1278724"/>
              <a:ext cx="3114040" cy="1061720"/>
            </a:xfrm>
            <a:custGeom>
              <a:avLst/>
              <a:gdLst/>
              <a:ahLst/>
              <a:cxnLst/>
              <a:rect l="l" t="t" r="r" b="b"/>
              <a:pathLst>
                <a:path w="3114040" h="1061720">
                  <a:moveTo>
                    <a:pt x="3113595" y="0"/>
                  </a:moveTo>
                  <a:lnTo>
                    <a:pt x="0" y="0"/>
                  </a:lnTo>
                  <a:lnTo>
                    <a:pt x="0" y="1061275"/>
                  </a:lnTo>
                  <a:lnTo>
                    <a:pt x="3113595" y="1061275"/>
                  </a:lnTo>
                  <a:lnTo>
                    <a:pt x="31135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object 15"/>
          <p:cNvSpPr/>
          <p:nvPr/>
        </p:nvSpPr>
        <p:spPr>
          <a:xfrm>
            <a:off x="2617304" y="1841296"/>
            <a:ext cx="75565" cy="216535"/>
          </a:xfrm>
          <a:custGeom>
            <a:avLst/>
            <a:gdLst/>
            <a:ahLst/>
            <a:cxnLst/>
            <a:rect l="l" t="t" r="r" b="b"/>
            <a:pathLst>
              <a:path w="75564" h="216535">
                <a:moveTo>
                  <a:pt x="75399" y="0"/>
                </a:moveTo>
                <a:lnTo>
                  <a:pt x="0" y="108000"/>
                </a:lnTo>
                <a:lnTo>
                  <a:pt x="75399" y="216001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71131" y="1841296"/>
            <a:ext cx="75565" cy="216535"/>
          </a:xfrm>
          <a:custGeom>
            <a:avLst/>
            <a:gdLst/>
            <a:ahLst/>
            <a:cxnLst/>
            <a:rect l="l" t="t" r="r" b="b"/>
            <a:pathLst>
              <a:path w="75565" h="216535">
                <a:moveTo>
                  <a:pt x="75399" y="0"/>
                </a:moveTo>
                <a:lnTo>
                  <a:pt x="0" y="108000"/>
                </a:lnTo>
                <a:lnTo>
                  <a:pt x="75399" y="216001"/>
                </a:lnTo>
              </a:path>
            </a:pathLst>
          </a:custGeom>
          <a:ln w="254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51656" y="2447696"/>
            <a:ext cx="4279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0828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Сегодня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05444" y="2447696"/>
            <a:ext cx="4279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0828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Сегодня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97225" y="1825472"/>
            <a:ext cx="15525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+7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903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XXX XX</a:t>
            </a:r>
            <a:r>
              <a:rPr kumimoji="0" sz="1400" b="1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XX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26806" y="1825472"/>
            <a:ext cx="4013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9ОО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654998" y="2797200"/>
            <a:ext cx="2376170" cy="1189990"/>
          </a:xfrm>
          <a:custGeom>
            <a:avLst/>
            <a:gdLst/>
            <a:ahLst/>
            <a:cxnLst/>
            <a:rect l="l" t="t" r="r" b="b"/>
            <a:pathLst>
              <a:path w="2376170" h="1189989">
                <a:moveTo>
                  <a:pt x="2195995" y="0"/>
                </a:moveTo>
                <a:lnTo>
                  <a:pt x="179997" y="0"/>
                </a:lnTo>
                <a:lnTo>
                  <a:pt x="132144" y="6430"/>
                </a:lnTo>
                <a:lnTo>
                  <a:pt x="89146" y="24576"/>
                </a:lnTo>
                <a:lnTo>
                  <a:pt x="52717" y="52722"/>
                </a:lnTo>
                <a:lnTo>
                  <a:pt x="24573" y="89152"/>
                </a:lnTo>
                <a:lnTo>
                  <a:pt x="6429" y="132149"/>
                </a:lnTo>
                <a:lnTo>
                  <a:pt x="0" y="179997"/>
                </a:lnTo>
                <a:lnTo>
                  <a:pt x="0" y="1009802"/>
                </a:lnTo>
                <a:lnTo>
                  <a:pt x="6429" y="1057650"/>
                </a:lnTo>
                <a:lnTo>
                  <a:pt x="24573" y="1100647"/>
                </a:lnTo>
                <a:lnTo>
                  <a:pt x="52717" y="1137077"/>
                </a:lnTo>
                <a:lnTo>
                  <a:pt x="89146" y="1165223"/>
                </a:lnTo>
                <a:lnTo>
                  <a:pt x="132144" y="1183369"/>
                </a:lnTo>
                <a:lnTo>
                  <a:pt x="179997" y="1189799"/>
                </a:lnTo>
                <a:lnTo>
                  <a:pt x="2195995" y="1189799"/>
                </a:lnTo>
                <a:lnTo>
                  <a:pt x="2243847" y="1183369"/>
                </a:lnTo>
                <a:lnTo>
                  <a:pt x="2286845" y="1165223"/>
                </a:lnTo>
                <a:lnTo>
                  <a:pt x="2323274" y="1137077"/>
                </a:lnTo>
                <a:lnTo>
                  <a:pt x="2351418" y="1100647"/>
                </a:lnTo>
                <a:lnTo>
                  <a:pt x="2369562" y="1057650"/>
                </a:lnTo>
                <a:lnTo>
                  <a:pt x="2375992" y="1009802"/>
                </a:lnTo>
                <a:lnTo>
                  <a:pt x="2375992" y="179997"/>
                </a:lnTo>
                <a:lnTo>
                  <a:pt x="2369562" y="132149"/>
                </a:lnTo>
                <a:lnTo>
                  <a:pt x="2351418" y="89152"/>
                </a:lnTo>
                <a:lnTo>
                  <a:pt x="2323274" y="52722"/>
                </a:lnTo>
                <a:lnTo>
                  <a:pt x="2286845" y="24576"/>
                </a:lnTo>
                <a:lnTo>
                  <a:pt x="2243847" y="6430"/>
                </a:lnTo>
                <a:lnTo>
                  <a:pt x="2195995" y="0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50299" y="2979394"/>
            <a:ext cx="210693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Иванова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вы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получили 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новое </a:t>
            </a:r>
            <a:r>
              <a:rPr kumimoji="0" sz="13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ммс:</a:t>
            </a:r>
            <a:r>
              <a:rPr kumimoji="0" sz="13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sng" strike="noStrike" kern="1200" cap="none" spc="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>
                  <a:solidFill>
                    <a:srgbClr val="00AEEF"/>
                  </a:solidFill>
                </a:uFill>
                <a:latin typeface="Arial"/>
                <a:ea typeface="+mn-ea"/>
                <a:cs typeface="Arial"/>
              </a:rPr>
              <a:t>mmmsgd.ru/?vu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от</a:t>
            </a:r>
            <a:r>
              <a:rPr kumimoji="0" sz="13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Петр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908837" y="2807995"/>
            <a:ext cx="2376170" cy="2821940"/>
          </a:xfrm>
          <a:custGeom>
            <a:avLst/>
            <a:gdLst/>
            <a:ahLst/>
            <a:cxnLst/>
            <a:rect l="l" t="t" r="r" b="b"/>
            <a:pathLst>
              <a:path w="2376170" h="2821940">
                <a:moveTo>
                  <a:pt x="2195995" y="0"/>
                </a:moveTo>
                <a:lnTo>
                  <a:pt x="179997" y="0"/>
                </a:lnTo>
                <a:lnTo>
                  <a:pt x="132144" y="6430"/>
                </a:lnTo>
                <a:lnTo>
                  <a:pt x="89146" y="24576"/>
                </a:lnTo>
                <a:lnTo>
                  <a:pt x="52717" y="52722"/>
                </a:lnTo>
                <a:lnTo>
                  <a:pt x="24573" y="89152"/>
                </a:lnTo>
                <a:lnTo>
                  <a:pt x="6429" y="132149"/>
                </a:lnTo>
                <a:lnTo>
                  <a:pt x="0" y="179997"/>
                </a:lnTo>
                <a:lnTo>
                  <a:pt x="0" y="2641727"/>
                </a:lnTo>
                <a:lnTo>
                  <a:pt x="6429" y="2689579"/>
                </a:lnTo>
                <a:lnTo>
                  <a:pt x="24573" y="2732577"/>
                </a:lnTo>
                <a:lnTo>
                  <a:pt x="52717" y="2769006"/>
                </a:lnTo>
                <a:lnTo>
                  <a:pt x="89146" y="2797150"/>
                </a:lnTo>
                <a:lnTo>
                  <a:pt x="132144" y="2815294"/>
                </a:lnTo>
                <a:lnTo>
                  <a:pt x="179997" y="2821724"/>
                </a:lnTo>
                <a:lnTo>
                  <a:pt x="2195995" y="2821724"/>
                </a:lnTo>
                <a:lnTo>
                  <a:pt x="2243847" y="2815294"/>
                </a:lnTo>
                <a:lnTo>
                  <a:pt x="2286845" y="2797150"/>
                </a:lnTo>
                <a:lnTo>
                  <a:pt x="2323274" y="2769006"/>
                </a:lnTo>
                <a:lnTo>
                  <a:pt x="2351418" y="2732577"/>
                </a:lnTo>
                <a:lnTo>
                  <a:pt x="2369562" y="2689579"/>
                </a:lnTo>
                <a:lnTo>
                  <a:pt x="2375992" y="2641727"/>
                </a:lnTo>
                <a:lnTo>
                  <a:pt x="2375992" y="179997"/>
                </a:lnTo>
                <a:lnTo>
                  <a:pt x="2369562" y="132149"/>
                </a:lnTo>
                <a:lnTo>
                  <a:pt x="2351418" y="89152"/>
                </a:lnTo>
                <a:lnTo>
                  <a:pt x="2323274" y="52722"/>
                </a:lnTo>
                <a:lnTo>
                  <a:pt x="2286845" y="24576"/>
                </a:lnTo>
                <a:lnTo>
                  <a:pt x="2243847" y="6430"/>
                </a:lnTo>
                <a:lnTo>
                  <a:pt x="2195995" y="0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604604" y="3061792"/>
            <a:ext cx="1823720" cy="939800"/>
            <a:chOff x="2604604" y="3061792"/>
            <a:chExt cx="1823720" cy="939800"/>
          </a:xfrm>
        </p:grpSpPr>
        <p:sp>
          <p:nvSpPr>
            <p:cNvPr id="25" name="object 25"/>
            <p:cNvSpPr/>
            <p:nvPr/>
          </p:nvSpPr>
          <p:spPr>
            <a:xfrm>
              <a:off x="2604604" y="3853802"/>
              <a:ext cx="191135" cy="147955"/>
            </a:xfrm>
            <a:custGeom>
              <a:avLst/>
              <a:gdLst/>
              <a:ahLst/>
              <a:cxnLst/>
              <a:rect l="l" t="t" r="r" b="b"/>
              <a:pathLst>
                <a:path w="191135" h="147954">
                  <a:moveTo>
                    <a:pt x="100799" y="0"/>
                  </a:moveTo>
                  <a:lnTo>
                    <a:pt x="0" y="147599"/>
                  </a:lnTo>
                  <a:lnTo>
                    <a:pt x="190804" y="8999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870007" y="3061792"/>
              <a:ext cx="558165" cy="583565"/>
            </a:xfrm>
            <a:custGeom>
              <a:avLst/>
              <a:gdLst/>
              <a:ahLst/>
              <a:cxnLst/>
              <a:rect l="l" t="t" r="r" b="b"/>
              <a:pathLst>
                <a:path w="558164" h="583564">
                  <a:moveTo>
                    <a:pt x="278993" y="0"/>
                  </a:moveTo>
                  <a:lnTo>
                    <a:pt x="233738" y="3818"/>
                  </a:lnTo>
                  <a:lnTo>
                    <a:pt x="190808" y="14871"/>
                  </a:lnTo>
                  <a:lnTo>
                    <a:pt x="150777" y="32560"/>
                  </a:lnTo>
                  <a:lnTo>
                    <a:pt x="114221" y="56283"/>
                  </a:lnTo>
                  <a:lnTo>
                    <a:pt x="81713" y="85440"/>
                  </a:lnTo>
                  <a:lnTo>
                    <a:pt x="53828" y="119430"/>
                  </a:lnTo>
                  <a:lnTo>
                    <a:pt x="31139" y="157652"/>
                  </a:lnTo>
                  <a:lnTo>
                    <a:pt x="14222" y="199506"/>
                  </a:lnTo>
                  <a:lnTo>
                    <a:pt x="3651" y="244391"/>
                  </a:lnTo>
                  <a:lnTo>
                    <a:pt x="0" y="291706"/>
                  </a:lnTo>
                  <a:lnTo>
                    <a:pt x="3651" y="339024"/>
                  </a:lnTo>
                  <a:lnTo>
                    <a:pt x="14222" y="383910"/>
                  </a:lnTo>
                  <a:lnTo>
                    <a:pt x="31139" y="425765"/>
                  </a:lnTo>
                  <a:lnTo>
                    <a:pt x="53828" y="463987"/>
                  </a:lnTo>
                  <a:lnTo>
                    <a:pt x="81713" y="497976"/>
                  </a:lnTo>
                  <a:lnTo>
                    <a:pt x="114221" y="527132"/>
                  </a:lnTo>
                  <a:lnTo>
                    <a:pt x="150777" y="550854"/>
                  </a:lnTo>
                  <a:lnTo>
                    <a:pt x="190808" y="568541"/>
                  </a:lnTo>
                  <a:lnTo>
                    <a:pt x="233738" y="579594"/>
                  </a:lnTo>
                  <a:lnTo>
                    <a:pt x="278993" y="583412"/>
                  </a:lnTo>
                  <a:lnTo>
                    <a:pt x="324249" y="579594"/>
                  </a:lnTo>
                  <a:lnTo>
                    <a:pt x="367180" y="568541"/>
                  </a:lnTo>
                  <a:lnTo>
                    <a:pt x="407212" y="550854"/>
                  </a:lnTo>
                  <a:lnTo>
                    <a:pt x="443770" y="527132"/>
                  </a:lnTo>
                  <a:lnTo>
                    <a:pt x="476280" y="497976"/>
                  </a:lnTo>
                  <a:lnTo>
                    <a:pt x="504167" y="463987"/>
                  </a:lnTo>
                  <a:lnTo>
                    <a:pt x="526857" y="425765"/>
                  </a:lnTo>
                  <a:lnTo>
                    <a:pt x="543775" y="383910"/>
                  </a:lnTo>
                  <a:lnTo>
                    <a:pt x="554348" y="339024"/>
                  </a:lnTo>
                  <a:lnTo>
                    <a:pt x="557999" y="291706"/>
                  </a:lnTo>
                  <a:lnTo>
                    <a:pt x="554348" y="244391"/>
                  </a:lnTo>
                  <a:lnTo>
                    <a:pt x="543775" y="199506"/>
                  </a:lnTo>
                  <a:lnTo>
                    <a:pt x="526857" y="157652"/>
                  </a:lnTo>
                  <a:lnTo>
                    <a:pt x="504167" y="119430"/>
                  </a:lnTo>
                  <a:lnTo>
                    <a:pt x="476280" y="85440"/>
                  </a:lnTo>
                  <a:lnTo>
                    <a:pt x="443770" y="56283"/>
                  </a:lnTo>
                  <a:lnTo>
                    <a:pt x="407212" y="32560"/>
                  </a:lnTo>
                  <a:lnTo>
                    <a:pt x="367180" y="14871"/>
                  </a:lnTo>
                  <a:lnTo>
                    <a:pt x="324249" y="3818"/>
                  </a:lnTo>
                  <a:lnTo>
                    <a:pt x="278993" y="0"/>
                  </a:lnTo>
                  <a:close/>
                </a:path>
              </a:pathLst>
            </a:custGeom>
            <a:solidFill>
              <a:srgbClr val="ED1C24">
                <a:alpha val="61000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004139" y="2990202"/>
            <a:ext cx="2102485" cy="240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ECMC 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21.01.2017</a:t>
            </a:r>
            <a:r>
              <a:rPr kumimoji="0" sz="13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12:19:32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 вашей </a:t>
            </a:r>
            <a:r>
              <a:rPr kumimoji="0" sz="13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карты 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осуществляется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перевод 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через </a:t>
            </a:r>
            <a:r>
              <a:rPr kumimoji="0" sz="13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платежную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систему  </a:t>
            </a:r>
            <a:r>
              <a:rPr kumimoji="0" sz="13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Золотая </a:t>
            </a:r>
            <a:r>
              <a:rPr kumimoji="0" sz="13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Корона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на </a:t>
            </a:r>
            <a:r>
              <a:rPr kumimoji="0" sz="13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сумму  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22381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 </a:t>
            </a:r>
            <a:r>
              <a:rPr kumimoji="0" sz="13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комиссией 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223 р. 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Если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вы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не совершали 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данный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перевод,  обратитесь </a:t>
            </a:r>
            <a:r>
              <a:rPr kumimoji="0" sz="13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 </a:t>
            </a:r>
            <a:r>
              <a:rPr kumimoji="0" sz="13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службу 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финансовой безопасности  по</a:t>
            </a:r>
            <a:r>
              <a:rPr kumimoji="0" sz="13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номеру: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 (499)</a:t>
            </a:r>
            <a:r>
              <a:rPr kumimoji="0" sz="13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6ХХ39-38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907880" y="1657591"/>
            <a:ext cx="2131695" cy="583565"/>
          </a:xfrm>
          <a:custGeom>
            <a:avLst/>
            <a:gdLst/>
            <a:ahLst/>
            <a:cxnLst/>
            <a:rect l="l" t="t" r="r" b="b"/>
            <a:pathLst>
              <a:path w="2131695" h="583564">
                <a:moveTo>
                  <a:pt x="1065593" y="0"/>
                </a:moveTo>
                <a:lnTo>
                  <a:pt x="992635" y="673"/>
                </a:lnTo>
                <a:lnTo>
                  <a:pt x="920997" y="2663"/>
                </a:lnTo>
                <a:lnTo>
                  <a:pt x="850837" y="5926"/>
                </a:lnTo>
                <a:lnTo>
                  <a:pt x="782314" y="10420"/>
                </a:lnTo>
                <a:lnTo>
                  <a:pt x="715586" y="16100"/>
                </a:lnTo>
                <a:lnTo>
                  <a:pt x="650813" y="22924"/>
                </a:lnTo>
                <a:lnTo>
                  <a:pt x="588153" y="30847"/>
                </a:lnTo>
                <a:lnTo>
                  <a:pt x="527764" y="39827"/>
                </a:lnTo>
                <a:lnTo>
                  <a:pt x="469806" y="49820"/>
                </a:lnTo>
                <a:lnTo>
                  <a:pt x="414438" y="60782"/>
                </a:lnTo>
                <a:lnTo>
                  <a:pt x="361817" y="72670"/>
                </a:lnTo>
                <a:lnTo>
                  <a:pt x="312102" y="85440"/>
                </a:lnTo>
                <a:lnTo>
                  <a:pt x="265453" y="99050"/>
                </a:lnTo>
                <a:lnTo>
                  <a:pt x="222027" y="113455"/>
                </a:lnTo>
                <a:lnTo>
                  <a:pt x="181984" y="128612"/>
                </a:lnTo>
                <a:lnTo>
                  <a:pt x="145483" y="144478"/>
                </a:lnTo>
                <a:lnTo>
                  <a:pt x="83738" y="178163"/>
                </a:lnTo>
                <a:lnTo>
                  <a:pt x="38063" y="214161"/>
                </a:lnTo>
                <a:lnTo>
                  <a:pt x="9727" y="252124"/>
                </a:lnTo>
                <a:lnTo>
                  <a:pt x="0" y="291706"/>
                </a:lnTo>
                <a:lnTo>
                  <a:pt x="2458" y="311679"/>
                </a:lnTo>
                <a:lnTo>
                  <a:pt x="21648" y="350497"/>
                </a:lnTo>
                <a:lnTo>
                  <a:pt x="58813" y="387522"/>
                </a:lnTo>
                <a:lnTo>
                  <a:pt x="112681" y="422407"/>
                </a:lnTo>
                <a:lnTo>
                  <a:pt x="181984" y="454805"/>
                </a:lnTo>
                <a:lnTo>
                  <a:pt x="222027" y="469962"/>
                </a:lnTo>
                <a:lnTo>
                  <a:pt x="265453" y="484367"/>
                </a:lnTo>
                <a:lnTo>
                  <a:pt x="312102" y="497976"/>
                </a:lnTo>
                <a:lnTo>
                  <a:pt x="361817" y="510746"/>
                </a:lnTo>
                <a:lnTo>
                  <a:pt x="414438" y="522634"/>
                </a:lnTo>
                <a:lnTo>
                  <a:pt x="469806" y="533595"/>
                </a:lnTo>
                <a:lnTo>
                  <a:pt x="527764" y="543587"/>
                </a:lnTo>
                <a:lnTo>
                  <a:pt x="588153" y="552566"/>
                </a:lnTo>
                <a:lnTo>
                  <a:pt x="650813" y="560489"/>
                </a:lnTo>
                <a:lnTo>
                  <a:pt x="715586" y="567313"/>
                </a:lnTo>
                <a:lnTo>
                  <a:pt x="782314" y="572993"/>
                </a:lnTo>
                <a:lnTo>
                  <a:pt x="850837" y="577486"/>
                </a:lnTo>
                <a:lnTo>
                  <a:pt x="920997" y="580749"/>
                </a:lnTo>
                <a:lnTo>
                  <a:pt x="992635" y="582739"/>
                </a:lnTo>
                <a:lnTo>
                  <a:pt x="1065593" y="583412"/>
                </a:lnTo>
                <a:lnTo>
                  <a:pt x="1138551" y="582739"/>
                </a:lnTo>
                <a:lnTo>
                  <a:pt x="1210189" y="580749"/>
                </a:lnTo>
                <a:lnTo>
                  <a:pt x="1280350" y="577486"/>
                </a:lnTo>
                <a:lnTo>
                  <a:pt x="1348873" y="572993"/>
                </a:lnTo>
                <a:lnTo>
                  <a:pt x="1415601" y="567313"/>
                </a:lnTo>
                <a:lnTo>
                  <a:pt x="1480375" y="560489"/>
                </a:lnTo>
                <a:lnTo>
                  <a:pt x="1543036" y="552566"/>
                </a:lnTo>
                <a:lnTo>
                  <a:pt x="1603425" y="543587"/>
                </a:lnTo>
                <a:lnTo>
                  <a:pt x="1661384" y="533595"/>
                </a:lnTo>
                <a:lnTo>
                  <a:pt x="1716753" y="522634"/>
                </a:lnTo>
                <a:lnTo>
                  <a:pt x="1769375" y="510746"/>
                </a:lnTo>
                <a:lnTo>
                  <a:pt x="1819090" y="497976"/>
                </a:lnTo>
                <a:lnTo>
                  <a:pt x="1865741" y="484367"/>
                </a:lnTo>
                <a:lnTo>
                  <a:pt x="1909167" y="469962"/>
                </a:lnTo>
                <a:lnTo>
                  <a:pt x="1949210" y="454805"/>
                </a:lnTo>
                <a:lnTo>
                  <a:pt x="1985713" y="438939"/>
                </a:lnTo>
                <a:lnTo>
                  <a:pt x="2047459" y="405254"/>
                </a:lnTo>
                <a:lnTo>
                  <a:pt x="2093135" y="369255"/>
                </a:lnTo>
                <a:lnTo>
                  <a:pt x="2121471" y="331290"/>
                </a:lnTo>
                <a:lnTo>
                  <a:pt x="2131199" y="291706"/>
                </a:lnTo>
                <a:lnTo>
                  <a:pt x="2128741" y="271734"/>
                </a:lnTo>
                <a:lnTo>
                  <a:pt x="2109550" y="232918"/>
                </a:lnTo>
                <a:lnTo>
                  <a:pt x="2072385" y="195894"/>
                </a:lnTo>
                <a:lnTo>
                  <a:pt x="2018515" y="161010"/>
                </a:lnTo>
                <a:lnTo>
                  <a:pt x="1949210" y="128612"/>
                </a:lnTo>
                <a:lnTo>
                  <a:pt x="1909167" y="113455"/>
                </a:lnTo>
                <a:lnTo>
                  <a:pt x="1865741" y="99050"/>
                </a:lnTo>
                <a:lnTo>
                  <a:pt x="1819090" y="85440"/>
                </a:lnTo>
                <a:lnTo>
                  <a:pt x="1769375" y="72670"/>
                </a:lnTo>
                <a:lnTo>
                  <a:pt x="1716753" y="60782"/>
                </a:lnTo>
                <a:lnTo>
                  <a:pt x="1661384" y="49820"/>
                </a:lnTo>
                <a:lnTo>
                  <a:pt x="1603425" y="39827"/>
                </a:lnTo>
                <a:lnTo>
                  <a:pt x="1543036" y="30847"/>
                </a:lnTo>
                <a:lnTo>
                  <a:pt x="1480375" y="22924"/>
                </a:lnTo>
                <a:lnTo>
                  <a:pt x="1415601" y="16100"/>
                </a:lnTo>
                <a:lnTo>
                  <a:pt x="1348873" y="10420"/>
                </a:lnTo>
                <a:lnTo>
                  <a:pt x="1280350" y="5926"/>
                </a:lnTo>
                <a:lnTo>
                  <a:pt x="1210189" y="2663"/>
                </a:lnTo>
                <a:lnTo>
                  <a:pt x="1138551" y="673"/>
                </a:lnTo>
                <a:lnTo>
                  <a:pt x="1065593" y="0"/>
                </a:lnTo>
                <a:close/>
              </a:path>
            </a:pathLst>
          </a:custGeom>
          <a:solidFill>
            <a:srgbClr val="ED1C24">
              <a:alpha val="61000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773405" y="4948199"/>
            <a:ext cx="2131695" cy="695960"/>
            <a:chOff x="6773405" y="4948199"/>
            <a:chExt cx="2131695" cy="695960"/>
          </a:xfrm>
        </p:grpSpPr>
        <p:sp>
          <p:nvSpPr>
            <p:cNvPr id="30" name="object 30"/>
            <p:cNvSpPr/>
            <p:nvPr/>
          </p:nvSpPr>
          <p:spPr>
            <a:xfrm>
              <a:off x="6858431" y="5496534"/>
              <a:ext cx="191135" cy="147955"/>
            </a:xfrm>
            <a:custGeom>
              <a:avLst/>
              <a:gdLst/>
              <a:ahLst/>
              <a:cxnLst/>
              <a:rect l="l" t="t" r="r" b="b"/>
              <a:pathLst>
                <a:path w="191134" h="147954">
                  <a:moveTo>
                    <a:pt x="100799" y="0"/>
                  </a:moveTo>
                  <a:lnTo>
                    <a:pt x="0" y="147599"/>
                  </a:lnTo>
                  <a:lnTo>
                    <a:pt x="190804" y="89992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6773405" y="4948199"/>
              <a:ext cx="2131695" cy="583565"/>
            </a:xfrm>
            <a:custGeom>
              <a:avLst/>
              <a:gdLst/>
              <a:ahLst/>
              <a:cxnLst/>
              <a:rect l="l" t="t" r="r" b="b"/>
              <a:pathLst>
                <a:path w="2131695" h="583564">
                  <a:moveTo>
                    <a:pt x="1065593" y="0"/>
                  </a:moveTo>
                  <a:lnTo>
                    <a:pt x="992635" y="673"/>
                  </a:lnTo>
                  <a:lnTo>
                    <a:pt x="920997" y="2663"/>
                  </a:lnTo>
                  <a:lnTo>
                    <a:pt x="850837" y="5926"/>
                  </a:lnTo>
                  <a:lnTo>
                    <a:pt x="782314" y="10420"/>
                  </a:lnTo>
                  <a:lnTo>
                    <a:pt x="715586" y="16100"/>
                  </a:lnTo>
                  <a:lnTo>
                    <a:pt x="650813" y="22924"/>
                  </a:lnTo>
                  <a:lnTo>
                    <a:pt x="588153" y="30847"/>
                  </a:lnTo>
                  <a:lnTo>
                    <a:pt x="527764" y="39827"/>
                  </a:lnTo>
                  <a:lnTo>
                    <a:pt x="469806" y="49820"/>
                  </a:lnTo>
                  <a:lnTo>
                    <a:pt x="414438" y="60782"/>
                  </a:lnTo>
                  <a:lnTo>
                    <a:pt x="361817" y="72670"/>
                  </a:lnTo>
                  <a:lnTo>
                    <a:pt x="312102" y="85440"/>
                  </a:lnTo>
                  <a:lnTo>
                    <a:pt x="265453" y="99050"/>
                  </a:lnTo>
                  <a:lnTo>
                    <a:pt x="222027" y="113455"/>
                  </a:lnTo>
                  <a:lnTo>
                    <a:pt x="181984" y="128612"/>
                  </a:lnTo>
                  <a:lnTo>
                    <a:pt x="145483" y="144478"/>
                  </a:lnTo>
                  <a:lnTo>
                    <a:pt x="83738" y="178163"/>
                  </a:lnTo>
                  <a:lnTo>
                    <a:pt x="38063" y="214161"/>
                  </a:lnTo>
                  <a:lnTo>
                    <a:pt x="9727" y="252124"/>
                  </a:lnTo>
                  <a:lnTo>
                    <a:pt x="0" y="291706"/>
                  </a:lnTo>
                  <a:lnTo>
                    <a:pt x="2458" y="311679"/>
                  </a:lnTo>
                  <a:lnTo>
                    <a:pt x="21648" y="350497"/>
                  </a:lnTo>
                  <a:lnTo>
                    <a:pt x="58813" y="387522"/>
                  </a:lnTo>
                  <a:lnTo>
                    <a:pt x="112681" y="422407"/>
                  </a:lnTo>
                  <a:lnTo>
                    <a:pt x="181984" y="454805"/>
                  </a:lnTo>
                  <a:lnTo>
                    <a:pt x="222027" y="469962"/>
                  </a:lnTo>
                  <a:lnTo>
                    <a:pt x="265453" y="484367"/>
                  </a:lnTo>
                  <a:lnTo>
                    <a:pt x="312102" y="497976"/>
                  </a:lnTo>
                  <a:lnTo>
                    <a:pt x="361817" y="510746"/>
                  </a:lnTo>
                  <a:lnTo>
                    <a:pt x="414438" y="522634"/>
                  </a:lnTo>
                  <a:lnTo>
                    <a:pt x="469806" y="533595"/>
                  </a:lnTo>
                  <a:lnTo>
                    <a:pt x="527764" y="543587"/>
                  </a:lnTo>
                  <a:lnTo>
                    <a:pt x="588153" y="552566"/>
                  </a:lnTo>
                  <a:lnTo>
                    <a:pt x="650813" y="560489"/>
                  </a:lnTo>
                  <a:lnTo>
                    <a:pt x="715586" y="567313"/>
                  </a:lnTo>
                  <a:lnTo>
                    <a:pt x="782314" y="572993"/>
                  </a:lnTo>
                  <a:lnTo>
                    <a:pt x="850837" y="577486"/>
                  </a:lnTo>
                  <a:lnTo>
                    <a:pt x="920997" y="580749"/>
                  </a:lnTo>
                  <a:lnTo>
                    <a:pt x="992635" y="582739"/>
                  </a:lnTo>
                  <a:lnTo>
                    <a:pt x="1065593" y="583412"/>
                  </a:lnTo>
                  <a:lnTo>
                    <a:pt x="1138551" y="582739"/>
                  </a:lnTo>
                  <a:lnTo>
                    <a:pt x="1210189" y="580749"/>
                  </a:lnTo>
                  <a:lnTo>
                    <a:pt x="1280350" y="577486"/>
                  </a:lnTo>
                  <a:lnTo>
                    <a:pt x="1348873" y="572993"/>
                  </a:lnTo>
                  <a:lnTo>
                    <a:pt x="1415601" y="567313"/>
                  </a:lnTo>
                  <a:lnTo>
                    <a:pt x="1480375" y="560489"/>
                  </a:lnTo>
                  <a:lnTo>
                    <a:pt x="1543036" y="552566"/>
                  </a:lnTo>
                  <a:lnTo>
                    <a:pt x="1603425" y="543587"/>
                  </a:lnTo>
                  <a:lnTo>
                    <a:pt x="1661384" y="533595"/>
                  </a:lnTo>
                  <a:lnTo>
                    <a:pt x="1716753" y="522634"/>
                  </a:lnTo>
                  <a:lnTo>
                    <a:pt x="1769375" y="510746"/>
                  </a:lnTo>
                  <a:lnTo>
                    <a:pt x="1819090" y="497976"/>
                  </a:lnTo>
                  <a:lnTo>
                    <a:pt x="1865741" y="484367"/>
                  </a:lnTo>
                  <a:lnTo>
                    <a:pt x="1909167" y="469962"/>
                  </a:lnTo>
                  <a:lnTo>
                    <a:pt x="1949210" y="454805"/>
                  </a:lnTo>
                  <a:lnTo>
                    <a:pt x="1985713" y="438939"/>
                  </a:lnTo>
                  <a:lnTo>
                    <a:pt x="2047459" y="405254"/>
                  </a:lnTo>
                  <a:lnTo>
                    <a:pt x="2093135" y="369255"/>
                  </a:lnTo>
                  <a:lnTo>
                    <a:pt x="2121471" y="331290"/>
                  </a:lnTo>
                  <a:lnTo>
                    <a:pt x="2131199" y="291706"/>
                  </a:lnTo>
                  <a:lnTo>
                    <a:pt x="2128741" y="271734"/>
                  </a:lnTo>
                  <a:lnTo>
                    <a:pt x="2109550" y="232918"/>
                  </a:lnTo>
                  <a:lnTo>
                    <a:pt x="2072385" y="195894"/>
                  </a:lnTo>
                  <a:lnTo>
                    <a:pt x="2018515" y="161010"/>
                  </a:lnTo>
                  <a:lnTo>
                    <a:pt x="1949210" y="128612"/>
                  </a:lnTo>
                  <a:lnTo>
                    <a:pt x="1909167" y="113455"/>
                  </a:lnTo>
                  <a:lnTo>
                    <a:pt x="1865741" y="99050"/>
                  </a:lnTo>
                  <a:lnTo>
                    <a:pt x="1819090" y="85440"/>
                  </a:lnTo>
                  <a:lnTo>
                    <a:pt x="1769375" y="72670"/>
                  </a:lnTo>
                  <a:lnTo>
                    <a:pt x="1716753" y="60782"/>
                  </a:lnTo>
                  <a:lnTo>
                    <a:pt x="1661384" y="49820"/>
                  </a:lnTo>
                  <a:lnTo>
                    <a:pt x="1603425" y="39827"/>
                  </a:lnTo>
                  <a:lnTo>
                    <a:pt x="1543036" y="30847"/>
                  </a:lnTo>
                  <a:lnTo>
                    <a:pt x="1480375" y="22924"/>
                  </a:lnTo>
                  <a:lnTo>
                    <a:pt x="1415601" y="16100"/>
                  </a:lnTo>
                  <a:lnTo>
                    <a:pt x="1348873" y="10420"/>
                  </a:lnTo>
                  <a:lnTo>
                    <a:pt x="1280350" y="5926"/>
                  </a:lnTo>
                  <a:lnTo>
                    <a:pt x="1210189" y="2663"/>
                  </a:lnTo>
                  <a:lnTo>
                    <a:pt x="1138551" y="673"/>
                  </a:lnTo>
                  <a:lnTo>
                    <a:pt x="1065593" y="0"/>
                  </a:lnTo>
                  <a:close/>
                </a:path>
              </a:pathLst>
            </a:custGeom>
            <a:solidFill>
              <a:srgbClr val="ED1C24">
                <a:alpha val="61000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object 32"/>
          <p:cNvSpPr/>
          <p:nvPr/>
        </p:nvSpPr>
        <p:spPr>
          <a:xfrm>
            <a:off x="2015998" y="1533550"/>
            <a:ext cx="0" cy="971550"/>
          </a:xfrm>
          <a:custGeom>
            <a:avLst/>
            <a:gdLst/>
            <a:ahLst/>
            <a:cxnLst/>
            <a:rect l="l" t="t" r="r" b="b"/>
            <a:pathLst>
              <a:path h="971550">
                <a:moveTo>
                  <a:pt x="0" y="0"/>
                </a:moveTo>
                <a:lnTo>
                  <a:pt x="0" y="971296"/>
                </a:lnTo>
              </a:path>
            </a:pathLst>
          </a:custGeom>
          <a:ln w="12700">
            <a:solidFill>
              <a:srgbClr val="ED1C24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5471" y="1512722"/>
            <a:ext cx="142557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3622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Необычное  </a:t>
            </a:r>
            <a:r>
              <a:rPr kumimoji="0" sz="16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сообщение</a:t>
            </a:r>
            <a:r>
              <a:rPr kumimoji="0" sz="1600" b="1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600" b="1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от  </a:t>
            </a:r>
            <a:r>
              <a:rPr kumimoji="0" sz="16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незнакомого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50419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а</a:t>
            </a:r>
            <a:r>
              <a:rPr kumimoji="0" sz="16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дреса</a:t>
            </a: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т</a:t>
            </a:r>
            <a:r>
              <a:rPr kumimoji="0" sz="16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а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015998" y="4147197"/>
            <a:ext cx="0" cy="971550"/>
          </a:xfrm>
          <a:custGeom>
            <a:avLst/>
            <a:gdLst/>
            <a:ahLst/>
            <a:cxnLst/>
            <a:rect l="l" t="t" r="r" b="b"/>
            <a:pathLst>
              <a:path h="971550">
                <a:moveTo>
                  <a:pt x="0" y="0"/>
                </a:moveTo>
                <a:lnTo>
                  <a:pt x="0" y="971296"/>
                </a:lnTo>
              </a:path>
            </a:pathLst>
          </a:custGeom>
          <a:ln w="12700">
            <a:solidFill>
              <a:srgbClr val="ED1C24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0506" y="4126369"/>
            <a:ext cx="12706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69240" algn="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</a:t>
            </a:r>
            <a:r>
              <a:rPr kumimoji="0" sz="1600" b="1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орот</a:t>
            </a:r>
            <a:r>
              <a:rPr kumimoji="0" sz="16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</a:t>
            </a:r>
            <a:r>
              <a:rPr kumimoji="0" sz="16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ая  </a:t>
            </a:r>
            <a:r>
              <a:rPr kumimoji="0" sz="16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ссылка</a:t>
            </a:r>
            <a:r>
              <a:rPr kumimoji="0" sz="1600" b="1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6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не </a:t>
            </a:r>
            <a:r>
              <a:rPr kumimoji="0" sz="16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н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е</a:t>
            </a:r>
            <a:r>
              <a:rPr kumimoji="0" sz="1600" b="1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зна</a:t>
            </a:r>
            <a:r>
              <a:rPr kumimoji="0" sz="16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</a:t>
            </a:r>
            <a:r>
              <a:rPr kumimoji="0" sz="16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омый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0" marR="508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ре</a:t>
            </a:r>
            <a:r>
              <a:rPr kumimoji="0" sz="16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сурс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193" y="6794995"/>
            <a:ext cx="12192000" cy="63500"/>
          </a:xfrm>
          <a:custGeom>
            <a:avLst/>
            <a:gdLst/>
            <a:ahLst/>
            <a:cxnLst/>
            <a:rect l="l" t="t" r="r" b="b"/>
            <a:pathLst>
              <a:path w="12192000" h="63500">
                <a:moveTo>
                  <a:pt x="12192000" y="0"/>
                </a:moveTo>
                <a:lnTo>
                  <a:pt x="0" y="0"/>
                </a:lnTo>
                <a:lnTo>
                  <a:pt x="0" y="63004"/>
                </a:lnTo>
                <a:lnTo>
                  <a:pt x="12192000" y="63004"/>
                </a:lnTo>
                <a:lnTo>
                  <a:pt x="12192000" y="0"/>
                </a:lnTo>
                <a:close/>
              </a:path>
            </a:pathLst>
          </a:custGeom>
          <a:solidFill>
            <a:srgbClr val="21A03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347299" y="350291"/>
            <a:ext cx="611314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50" dirty="0">
                <a:solidFill>
                  <a:srgbClr val="000000"/>
                </a:solidFill>
              </a:rPr>
              <a:t>Примеры </a:t>
            </a:r>
            <a:r>
              <a:rPr sz="2600" spc="-5" dirty="0">
                <a:solidFill>
                  <a:srgbClr val="000000"/>
                </a:solidFill>
              </a:rPr>
              <a:t>мошеннических</a:t>
            </a:r>
            <a:r>
              <a:rPr sz="2600" spc="-275" dirty="0">
                <a:solidFill>
                  <a:srgbClr val="000000"/>
                </a:solidFill>
              </a:rPr>
              <a:t> </a:t>
            </a:r>
            <a:r>
              <a:rPr sz="2600" spc="10" dirty="0">
                <a:solidFill>
                  <a:srgbClr val="000000"/>
                </a:solidFill>
              </a:rPr>
              <a:t>сообщений</a:t>
            </a:r>
            <a:endParaRPr sz="2600"/>
          </a:p>
        </p:txBody>
      </p:sp>
      <p:sp>
        <p:nvSpPr>
          <p:cNvPr id="38" name="object 38"/>
          <p:cNvSpPr/>
          <p:nvPr/>
        </p:nvSpPr>
        <p:spPr>
          <a:xfrm>
            <a:off x="6456603" y="1079996"/>
            <a:ext cx="3533838" cy="57780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011451" y="1079996"/>
            <a:ext cx="3725545" cy="5778500"/>
            <a:chOff x="2011451" y="1079996"/>
            <a:chExt cx="3725545" cy="5778500"/>
          </a:xfrm>
        </p:grpSpPr>
        <p:sp>
          <p:nvSpPr>
            <p:cNvPr id="40" name="object 40"/>
            <p:cNvSpPr/>
            <p:nvPr/>
          </p:nvSpPr>
          <p:spPr>
            <a:xfrm>
              <a:off x="2202764" y="1079996"/>
              <a:ext cx="3533838" cy="57780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2017801" y="1657604"/>
              <a:ext cx="1101725" cy="144145"/>
            </a:xfrm>
            <a:custGeom>
              <a:avLst/>
              <a:gdLst/>
              <a:ahLst/>
              <a:cxnLst/>
              <a:rect l="l" t="t" r="r" b="b"/>
              <a:pathLst>
                <a:path w="1101725" h="144144">
                  <a:moveTo>
                    <a:pt x="0" y="0"/>
                  </a:moveTo>
                  <a:lnTo>
                    <a:pt x="957605" y="0"/>
                  </a:lnTo>
                  <a:lnTo>
                    <a:pt x="1101598" y="144005"/>
                  </a:lnTo>
                </a:path>
              </a:pathLst>
            </a:custGeom>
            <a:ln w="12700">
              <a:solidFill>
                <a:srgbClr val="ED1C2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2017801" y="3527996"/>
              <a:ext cx="1991360" cy="1061720"/>
            </a:xfrm>
            <a:custGeom>
              <a:avLst/>
              <a:gdLst/>
              <a:ahLst/>
              <a:cxnLst/>
              <a:rect l="l" t="t" r="r" b="b"/>
              <a:pathLst>
                <a:path w="1991360" h="1061720">
                  <a:moveTo>
                    <a:pt x="0" y="1061288"/>
                  </a:moveTo>
                  <a:lnTo>
                    <a:pt x="957605" y="1061288"/>
                  </a:lnTo>
                  <a:lnTo>
                    <a:pt x="1990801" y="0"/>
                  </a:lnTo>
                </a:path>
              </a:pathLst>
            </a:custGeom>
            <a:ln w="12700">
              <a:solidFill>
                <a:srgbClr val="ED1C2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3" name="object 4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0" i="0" u="none" strike="noStrike" kern="1200" cap="none" spc="1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Особенный </a:t>
            </a:r>
            <a:r>
              <a:rPr kumimoji="0" sz="700" b="0" i="0" u="none" strike="noStrike" kern="1200" cap="none" spc="3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 </a:t>
            </a:r>
            <a:r>
              <a:rPr kumimoji="0" sz="7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для </a:t>
            </a:r>
            <a:r>
              <a:rPr kumimoji="0" sz="700" b="0" i="0" u="none" strike="noStrike" kern="1200" cap="none" spc="1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особенных</a:t>
            </a:r>
            <a:r>
              <a:rPr kumimoji="0" sz="700" b="0" i="0" u="none" strike="noStrike" kern="1200" cap="none" spc="8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700" b="0" i="0" u="none" strike="noStrike" kern="1200" cap="none" spc="2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клиентов</a:t>
            </a: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50" b="0" i="0" u="none" strike="noStrike" kern="1200" cap="none" spc="45" normalizeH="0" baseline="0" noProof="0" dirty="0">
                <a:ln>
                  <a:noFill/>
                </a:ln>
                <a:solidFill>
                  <a:srgbClr val="6DB16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450" b="0" i="0" u="none" strike="noStrike" kern="1200" cap="none" spc="45" normalizeH="0" baseline="0" noProof="0" dirty="0">
              <a:ln>
                <a:noFill/>
              </a:ln>
              <a:solidFill>
                <a:srgbClr val="6DB16A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9654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14490" y="2"/>
            <a:ext cx="11278703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softEdge rad="635000"/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9994" y="1656003"/>
            <a:ext cx="635012" cy="634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effectLst>
            <a:softEdge rad="635000"/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6917" y="1734184"/>
            <a:ext cx="181610" cy="44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50" b="1" i="0" u="none" strike="noStrike" kern="1200" cap="none" spc="-3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1</a:t>
            </a:r>
            <a:endParaRPr kumimoji="0" sz="27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8100" y="1634159"/>
            <a:ext cx="4901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Постарайтесь </a:t>
            </a:r>
            <a:r>
              <a:rPr kumimoji="0" sz="1800" b="1" i="0" u="none" strike="noStrike" kern="1200" cap="none" spc="2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успокоиться</a:t>
            </a:r>
            <a:r>
              <a:rPr kumimoji="0" sz="18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00" b="1" i="0" u="none" strike="noStrike" kern="1200" cap="none" spc="3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</a:t>
            </a:r>
            <a:r>
              <a:rPr kumimoji="0" lang="ru-RU" sz="1800" b="1" i="0" u="none" strike="noStrike" kern="1200" cap="none" spc="3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39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не </a:t>
            </a:r>
            <a:r>
              <a:rPr kumimoji="0" sz="18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принимать  </a:t>
            </a:r>
            <a:r>
              <a:rPr kumimoji="0" sz="18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решений</a:t>
            </a:r>
            <a:r>
              <a:rPr kumimoji="0" sz="1800" b="1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сразу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9994" y="2651010"/>
            <a:ext cx="635012" cy="6349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6533" y="2729191"/>
            <a:ext cx="241935" cy="44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50" b="1" i="0" u="none" strike="noStrike" kern="120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2</a:t>
            </a:r>
            <a:endParaRPr kumimoji="0" sz="27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8100" y="2629153"/>
            <a:ext cx="51898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Помните, </a:t>
            </a:r>
            <a:r>
              <a:rPr kumimoji="0" sz="1800" b="0" i="0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работники </a:t>
            </a:r>
            <a:r>
              <a:rPr kumimoji="0" sz="18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банка </a:t>
            </a:r>
            <a:r>
              <a:rPr kumimoji="0" sz="1800" b="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никогда </a:t>
            </a:r>
            <a:r>
              <a:rPr kumimoji="0" sz="18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не  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запрашивают: </a:t>
            </a:r>
            <a:r>
              <a:rPr kumimoji="0" sz="18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код </a:t>
            </a:r>
            <a:r>
              <a:rPr kumimoji="0" sz="18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безопасности </a:t>
            </a:r>
            <a:r>
              <a:rPr kumimoji="0" sz="1800" b="1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(CVV),</a:t>
            </a:r>
            <a:r>
              <a:rPr kumimoji="0" sz="1800" b="1" i="0" u="none" strike="noStrike" kern="1200" cap="none" spc="-3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логин  </a:t>
            </a:r>
            <a:r>
              <a:rPr kumimoji="0" sz="1800" b="1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</a:t>
            </a:r>
            <a:r>
              <a:rPr kumimoji="0" sz="1800" b="1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пароль</a:t>
            </a:r>
            <a:r>
              <a:rPr kumimoji="0" sz="1800" b="1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00" b="1" i="0" u="none" strike="noStrike" kern="1200" cap="none" spc="5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от</a:t>
            </a:r>
            <a:r>
              <a:rPr kumimoji="0" sz="18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00" b="1" i="0" u="none" strike="noStrike" kern="1200" cap="none" spc="5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Сбер</a:t>
            </a:r>
            <a:r>
              <a:rPr kumimoji="0" lang="ru-RU" sz="1800" b="1" i="0" u="none" strike="noStrike" kern="1200" cap="none" spc="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Б</a:t>
            </a:r>
            <a:r>
              <a:rPr kumimoji="0" sz="1800" b="1" i="0" u="none" strike="noStrike" kern="1200" cap="none" spc="5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анк</a:t>
            </a:r>
            <a:r>
              <a:rPr kumimoji="0" sz="1800" b="1" i="0" u="none" strike="noStrike" kern="1200" cap="none" spc="-7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00" b="1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Онлайн,</a:t>
            </a:r>
            <a:r>
              <a:rPr kumimoji="0" sz="1800" b="1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код</a:t>
            </a:r>
            <a:r>
              <a:rPr kumimoji="0" sz="18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00" b="1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из</a:t>
            </a:r>
            <a:r>
              <a:rPr kumimoji="0" sz="1800" b="1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00" b="1" i="0" u="none" strike="noStrike" kern="1200" cap="none" spc="2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СМС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9994" y="3779088"/>
            <a:ext cx="635012" cy="634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6533" y="3857282"/>
            <a:ext cx="241935" cy="44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50" b="1" i="0" u="none" strike="noStrike" kern="120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3</a:t>
            </a:r>
            <a:endParaRPr kumimoji="0" sz="27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8099" y="3757244"/>
            <a:ext cx="5385741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Не 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совершайте</a:t>
            </a:r>
            <a:r>
              <a:rPr kumimoji="0" sz="1800" b="0" i="0" u="none" strike="noStrike" kern="1200" cap="none" spc="-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операции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lvl="0">
              <a:defRPr/>
            </a:pPr>
            <a:r>
              <a:rPr kumimoji="0" sz="1800" b="1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 </a:t>
            </a:r>
            <a:r>
              <a:rPr kumimoji="0" sz="1800" b="1" i="0" u="none" strike="noStrike" kern="1200" cap="none" spc="2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просьбе</a:t>
            </a:r>
            <a:r>
              <a:rPr kumimoji="0" sz="1800" b="1" i="0" u="none" strike="noStrike" kern="1200" cap="none" spc="-2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00" b="1" i="0" u="none" strike="noStrike" kern="1200" cap="none" spc="2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незнакомцев</a:t>
            </a:r>
            <a:r>
              <a:rPr lang="ru-RU" b="1" spc="20" dirty="0">
                <a:solidFill>
                  <a:prstClr val="black"/>
                </a:solidFill>
                <a:latin typeface="Trebuchet MS"/>
                <a:cs typeface="Trebuchet MS"/>
              </a:rPr>
              <a:t>.</a:t>
            </a:r>
            <a:r>
              <a:rPr lang="ru-RU" spc="20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lang="en-US" spc="20" dirty="0" smtClean="0">
                <a:solidFill>
                  <a:prstClr val="black"/>
                </a:solidFill>
                <a:latin typeface="Trebuchet MS"/>
                <a:cs typeface="Trebuchet MS"/>
              </a:rPr>
              <a:t/>
            </a:r>
            <a:br>
              <a:rPr lang="en-US" spc="20" dirty="0" smtClean="0">
                <a:solidFill>
                  <a:prstClr val="black"/>
                </a:solidFill>
                <a:latin typeface="Trebuchet MS"/>
                <a:cs typeface="Trebuchet MS"/>
              </a:rPr>
            </a:br>
            <a:r>
              <a:rPr lang="ru-RU" spc="20" dirty="0" smtClean="0">
                <a:solidFill>
                  <a:prstClr val="black"/>
                </a:solidFill>
                <a:latin typeface="Trebuchet MS"/>
                <a:cs typeface="Trebuchet MS"/>
              </a:rPr>
              <a:t>Сотрудники </a:t>
            </a:r>
            <a:r>
              <a:rPr lang="ru-RU" spc="20" dirty="0">
                <a:solidFill>
                  <a:prstClr val="black"/>
                </a:solidFill>
                <a:latin typeface="Trebuchet MS"/>
                <a:cs typeface="Trebuchet MS"/>
              </a:rPr>
              <a:t>банка никогда не просят </a:t>
            </a:r>
            <a:r>
              <a:rPr lang="en-US" spc="20" dirty="0" smtClean="0">
                <a:solidFill>
                  <a:prstClr val="black"/>
                </a:solidFill>
                <a:latin typeface="Trebuchet MS"/>
                <a:cs typeface="Trebuchet MS"/>
              </a:rPr>
              <a:t/>
            </a:r>
            <a:br>
              <a:rPr lang="en-US" spc="20" dirty="0" smtClean="0">
                <a:solidFill>
                  <a:prstClr val="black"/>
                </a:solidFill>
                <a:latin typeface="Trebuchet MS"/>
                <a:cs typeface="Trebuchet MS"/>
              </a:rPr>
            </a:br>
            <a:r>
              <a:rPr lang="ru-RU" spc="20" dirty="0" smtClean="0">
                <a:solidFill>
                  <a:prstClr val="black"/>
                </a:solidFill>
                <a:latin typeface="Trebuchet MS"/>
                <a:cs typeface="Trebuchet MS"/>
              </a:rPr>
              <a:t>перевести </a:t>
            </a:r>
            <a:r>
              <a:rPr lang="ru-RU" spc="20" dirty="0">
                <a:solidFill>
                  <a:prstClr val="black"/>
                </a:solidFill>
                <a:latin typeface="Trebuchet MS"/>
                <a:cs typeface="Trebuchet MS"/>
              </a:rPr>
              <a:t>деньги на </a:t>
            </a:r>
            <a:r>
              <a:rPr lang="ru-RU" spc="20" dirty="0" smtClean="0">
                <a:solidFill>
                  <a:prstClr val="black"/>
                </a:solidFill>
                <a:latin typeface="Trebuchet MS"/>
                <a:cs typeface="Trebuchet MS"/>
              </a:rPr>
              <a:t>«</a:t>
            </a:r>
            <a:r>
              <a:rPr lang="ru-RU" spc="20" dirty="0" err="1" smtClean="0">
                <a:solidFill>
                  <a:prstClr val="black"/>
                </a:solidFill>
                <a:latin typeface="Trebuchet MS"/>
                <a:cs typeface="Trebuchet MS"/>
              </a:rPr>
              <a:t>защищеный</a:t>
            </a:r>
            <a:r>
              <a:rPr lang="ru-RU" spc="20" dirty="0" smtClean="0">
                <a:solidFill>
                  <a:prstClr val="black"/>
                </a:solidFill>
                <a:latin typeface="Trebuchet MS"/>
                <a:cs typeface="Trebuchet MS"/>
              </a:rPr>
              <a:t>» </a:t>
            </a:r>
            <a:r>
              <a:rPr lang="ru-RU" spc="20" dirty="0">
                <a:solidFill>
                  <a:prstClr val="black"/>
                </a:solidFill>
                <a:latin typeface="Trebuchet MS"/>
                <a:cs typeface="Trebuchet MS"/>
              </a:rPr>
              <a:t>счет</a:t>
            </a:r>
            <a:endParaRPr kumimoji="0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9994" y="5156201"/>
            <a:ext cx="635012" cy="634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6533" y="5234382"/>
            <a:ext cx="241935" cy="44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50" b="1" i="0" u="none" strike="noStrike" kern="120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4</a:t>
            </a:r>
            <a:endParaRPr kumimoji="0" sz="2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8100" y="5134357"/>
            <a:ext cx="48247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Оставьте </a:t>
            </a:r>
            <a:r>
              <a:rPr kumimoji="0" sz="18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обращение 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 </a:t>
            </a:r>
            <a:r>
              <a:rPr kumimoji="0" sz="18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личном</a:t>
            </a:r>
            <a:r>
              <a:rPr kumimoji="0" sz="1800" b="0" i="0" u="none" strike="noStrike" kern="1200" cap="none" spc="-3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банковском  </a:t>
            </a:r>
            <a:r>
              <a:rPr kumimoji="0" sz="18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кабинете </a:t>
            </a:r>
            <a:r>
              <a:rPr kumimoji="0" sz="18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или 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обратитесь в</a:t>
            </a:r>
            <a:r>
              <a:rPr kumimoji="0" sz="1800" b="0" i="0" u="none" strike="noStrike" kern="1200" cap="none" spc="-2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193" y="486613"/>
            <a:ext cx="12192000" cy="6371590"/>
            <a:chOff x="1193" y="486613"/>
            <a:chExt cx="12192000" cy="6371590"/>
          </a:xfrm>
        </p:grpSpPr>
        <p:sp>
          <p:nvSpPr>
            <p:cNvPr id="17" name="object 17"/>
            <p:cNvSpPr/>
            <p:nvPr/>
          </p:nvSpPr>
          <p:spPr>
            <a:xfrm>
              <a:off x="11613743" y="526948"/>
              <a:ext cx="92151" cy="12188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1485880" y="526948"/>
              <a:ext cx="104927" cy="12188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1730380" y="526948"/>
              <a:ext cx="102082" cy="12188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1351920" y="525348"/>
              <a:ext cx="111658" cy="12508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1088420" y="486613"/>
              <a:ext cx="202552" cy="20255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11151145" y="525970"/>
              <a:ext cx="130835" cy="8813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193" y="6794995"/>
              <a:ext cx="12192000" cy="63500"/>
            </a:xfrm>
            <a:custGeom>
              <a:avLst/>
              <a:gdLst/>
              <a:ahLst/>
              <a:cxnLst/>
              <a:rect l="l" t="t" r="r" b="b"/>
              <a:pathLst>
                <a:path w="12192000" h="63500">
                  <a:moveTo>
                    <a:pt x="12192000" y="0"/>
                  </a:moveTo>
                  <a:lnTo>
                    <a:pt x="0" y="0"/>
                  </a:lnTo>
                  <a:lnTo>
                    <a:pt x="0" y="63004"/>
                  </a:lnTo>
                  <a:lnTo>
                    <a:pt x="12192000" y="630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1A03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47299" y="350291"/>
            <a:ext cx="421513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600" spc="50" dirty="0">
                <a:solidFill>
                  <a:srgbClr val="000000"/>
                </a:solidFill>
              </a:rPr>
              <a:t>Методы</a:t>
            </a:r>
            <a:r>
              <a:rPr sz="2600" spc="-180" dirty="0">
                <a:solidFill>
                  <a:srgbClr val="000000"/>
                </a:solidFill>
              </a:rPr>
              <a:t> </a:t>
            </a:r>
            <a:r>
              <a:rPr sz="2600" spc="10" dirty="0">
                <a:solidFill>
                  <a:srgbClr val="000000"/>
                </a:solidFill>
              </a:rPr>
              <a:t>противодействия  социальной</a:t>
            </a:r>
            <a:r>
              <a:rPr sz="2600" spc="-125" dirty="0">
                <a:solidFill>
                  <a:srgbClr val="000000"/>
                </a:solidFill>
              </a:rPr>
              <a:t> </a:t>
            </a:r>
            <a:r>
              <a:rPr sz="2600" dirty="0">
                <a:solidFill>
                  <a:srgbClr val="000000"/>
                </a:solidFill>
              </a:rPr>
              <a:t>инженерии</a:t>
            </a:r>
            <a:endParaRPr sz="2600" dirty="0"/>
          </a:p>
        </p:txBody>
      </p: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0" i="0" u="none" strike="noStrike" kern="1200" cap="none" spc="1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Особенный </a:t>
            </a:r>
            <a:r>
              <a:rPr kumimoji="0" sz="700" b="0" i="0" u="none" strike="noStrike" kern="1200" cap="none" spc="3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 </a:t>
            </a:r>
            <a:r>
              <a:rPr kumimoji="0" sz="7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для </a:t>
            </a:r>
            <a:r>
              <a:rPr kumimoji="0" sz="700" b="0" i="0" u="none" strike="noStrike" kern="1200" cap="none" spc="1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особенных</a:t>
            </a:r>
            <a:r>
              <a:rPr kumimoji="0" sz="700" b="0" i="0" u="none" strike="noStrike" kern="1200" cap="none" spc="8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700" b="0" i="0" u="none" strike="noStrike" kern="1200" cap="none" spc="2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клиентов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50" b="0" i="0" u="none" strike="noStrike" kern="1200" cap="none" spc="45" normalizeH="0" baseline="0" noProof="0" dirty="0">
                <a:ln>
                  <a:noFill/>
                </a:ln>
                <a:solidFill>
                  <a:srgbClr val="6DB16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sz="1450" b="0" i="0" u="none" strike="noStrike" kern="1200" cap="none" spc="45" normalizeH="0" baseline="0" noProof="0" dirty="0">
              <a:ln>
                <a:noFill/>
              </a:ln>
              <a:solidFill>
                <a:srgbClr val="6DB16A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6222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6917" y="2074392"/>
            <a:ext cx="181610" cy="44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50" b="1" i="0" u="none" strike="noStrike" kern="1200" cap="none" spc="-3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1</a:t>
            </a:r>
            <a:endParaRPr kumimoji="0" sz="27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8098" y="4946089"/>
            <a:ext cx="4212006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Проверьте </a:t>
            </a:r>
            <a:r>
              <a:rPr kumimoji="0" sz="14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подключение  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уведомлений </a:t>
            </a:r>
            <a:r>
              <a:rPr kumimoji="0" sz="1400" b="1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об</a:t>
            </a:r>
            <a:r>
              <a:rPr kumimoji="0" sz="1400" b="1" i="0" u="none" strike="noStrike" kern="1200" cap="none" spc="-3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операциях.  </a:t>
            </a:r>
            <a:r>
              <a:rPr kumimoji="0" sz="14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 </a:t>
            </a:r>
            <a:r>
              <a:rPr kumimoji="0" sz="14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его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помощью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вы </a:t>
            </a:r>
            <a:r>
              <a:rPr kumimoji="0" sz="14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сможете  </a:t>
            </a:r>
            <a:r>
              <a:rPr kumimoji="0" sz="1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отследить </a:t>
            </a:r>
            <a:r>
              <a:rPr kumimoji="0" sz="14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операции,  которых </a:t>
            </a:r>
            <a:r>
              <a:rPr kumimoji="0" sz="1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не</a:t>
            </a:r>
            <a:r>
              <a:rPr kumimoji="0" sz="14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совершали.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6053" y="2116569"/>
            <a:ext cx="635012" cy="6349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2592" y="2194750"/>
            <a:ext cx="241935" cy="44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50" b="1" i="0" u="none" strike="noStrike" kern="1200" cap="none" spc="9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1</a:t>
            </a:r>
            <a:endParaRPr kumimoji="0" sz="2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4159" y="2094712"/>
            <a:ext cx="31159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Заблокируйте </a:t>
            </a:r>
            <a:r>
              <a:rPr kumimoji="0" sz="18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карту 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через  мобильное </a:t>
            </a:r>
            <a:r>
              <a:rPr kumimoji="0" sz="18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приложение</a:t>
            </a:r>
            <a:r>
              <a:rPr kumimoji="0" sz="1800" b="0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или  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через</a:t>
            </a:r>
            <a:r>
              <a:rPr kumimoji="0" sz="1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смс-команды.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9680" y="5937413"/>
            <a:ext cx="24333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72136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Нажать </a:t>
            </a:r>
            <a:r>
              <a:rPr kumimoji="0" sz="16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на</a:t>
            </a:r>
            <a:r>
              <a:rPr kumimoji="0" sz="1600" b="1" i="0" u="none" strike="noStrike" kern="1200" cap="none" spc="-2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600" b="1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карту  </a:t>
            </a:r>
            <a:r>
              <a:rPr kumimoji="0" sz="1600" b="1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 </a:t>
            </a:r>
            <a:r>
              <a:rPr kumimoji="0" sz="16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выбрать</a:t>
            </a:r>
            <a:r>
              <a:rPr kumimoji="0" sz="1600" b="1" i="0" u="none" strike="noStrike" kern="1200" cap="none" spc="-2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600" b="1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«Настройки»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351920" y="525348"/>
            <a:ext cx="480695" cy="125095"/>
            <a:chOff x="11351920" y="525348"/>
            <a:chExt cx="480695" cy="125095"/>
          </a:xfrm>
        </p:grpSpPr>
        <p:sp>
          <p:nvSpPr>
            <p:cNvPr id="10" name="object 10"/>
            <p:cNvSpPr/>
            <p:nvPr/>
          </p:nvSpPr>
          <p:spPr>
            <a:xfrm>
              <a:off x="11613743" y="526948"/>
              <a:ext cx="92151" cy="1218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1485879" y="526948"/>
              <a:ext cx="104927" cy="1218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1730380" y="526948"/>
              <a:ext cx="102082" cy="1218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1351920" y="525348"/>
              <a:ext cx="111658" cy="12508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1088420" y="486613"/>
            <a:ext cx="202565" cy="202565"/>
            <a:chOff x="11088420" y="486613"/>
            <a:chExt cx="202565" cy="202565"/>
          </a:xfrm>
        </p:grpSpPr>
        <p:sp>
          <p:nvSpPr>
            <p:cNvPr id="15" name="object 15"/>
            <p:cNvSpPr/>
            <p:nvPr/>
          </p:nvSpPr>
          <p:spPr>
            <a:xfrm>
              <a:off x="11088420" y="486613"/>
              <a:ext cx="202552" cy="2025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1151146" y="525970"/>
              <a:ext cx="130835" cy="8813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" name="object 18"/>
          <p:cNvSpPr/>
          <p:nvPr/>
        </p:nvSpPr>
        <p:spPr>
          <a:xfrm>
            <a:off x="5132958" y="1783267"/>
            <a:ext cx="2695244" cy="462441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110200" y="4919399"/>
            <a:ext cx="1569720" cy="1569720"/>
          </a:xfrm>
          <a:custGeom>
            <a:avLst/>
            <a:gdLst/>
            <a:ahLst/>
            <a:cxnLst/>
            <a:rect l="l" t="t" r="r" b="b"/>
            <a:pathLst>
              <a:path w="1569720" h="1569720">
                <a:moveTo>
                  <a:pt x="784796" y="0"/>
                </a:moveTo>
                <a:lnTo>
                  <a:pt x="736988" y="1432"/>
                </a:lnTo>
                <a:lnTo>
                  <a:pt x="689937" y="5674"/>
                </a:lnTo>
                <a:lnTo>
                  <a:pt x="643726" y="12644"/>
                </a:lnTo>
                <a:lnTo>
                  <a:pt x="598437" y="22259"/>
                </a:lnTo>
                <a:lnTo>
                  <a:pt x="554151" y="34438"/>
                </a:lnTo>
                <a:lnTo>
                  <a:pt x="510952" y="49099"/>
                </a:lnTo>
                <a:lnTo>
                  <a:pt x="468921" y="66159"/>
                </a:lnTo>
                <a:lnTo>
                  <a:pt x="428140" y="85536"/>
                </a:lnTo>
                <a:lnTo>
                  <a:pt x="388691" y="107148"/>
                </a:lnTo>
                <a:lnTo>
                  <a:pt x="350656" y="130914"/>
                </a:lnTo>
                <a:lnTo>
                  <a:pt x="314118" y="156750"/>
                </a:lnTo>
                <a:lnTo>
                  <a:pt x="279159" y="184576"/>
                </a:lnTo>
                <a:lnTo>
                  <a:pt x="245860" y="214308"/>
                </a:lnTo>
                <a:lnTo>
                  <a:pt x="214303" y="245864"/>
                </a:lnTo>
                <a:lnTo>
                  <a:pt x="184571" y="279164"/>
                </a:lnTo>
                <a:lnTo>
                  <a:pt x="156747" y="314124"/>
                </a:lnTo>
                <a:lnTo>
                  <a:pt x="130911" y="350662"/>
                </a:lnTo>
                <a:lnTo>
                  <a:pt x="107146" y="388697"/>
                </a:lnTo>
                <a:lnTo>
                  <a:pt x="85534" y="428145"/>
                </a:lnTo>
                <a:lnTo>
                  <a:pt x="66157" y="468926"/>
                </a:lnTo>
                <a:lnTo>
                  <a:pt x="49098" y="510957"/>
                </a:lnTo>
                <a:lnTo>
                  <a:pt x="34437" y="554156"/>
                </a:lnTo>
                <a:lnTo>
                  <a:pt x="22259" y="598441"/>
                </a:lnTo>
                <a:lnTo>
                  <a:pt x="12643" y="643729"/>
                </a:lnTo>
                <a:lnTo>
                  <a:pt x="5674" y="689939"/>
                </a:lnTo>
                <a:lnTo>
                  <a:pt x="1432" y="736989"/>
                </a:lnTo>
                <a:lnTo>
                  <a:pt x="0" y="784796"/>
                </a:lnTo>
                <a:lnTo>
                  <a:pt x="1432" y="832604"/>
                </a:lnTo>
                <a:lnTo>
                  <a:pt x="5674" y="879655"/>
                </a:lnTo>
                <a:lnTo>
                  <a:pt x="12643" y="925866"/>
                </a:lnTo>
                <a:lnTo>
                  <a:pt x="22259" y="971156"/>
                </a:lnTo>
                <a:lnTo>
                  <a:pt x="34437" y="1015442"/>
                </a:lnTo>
                <a:lnTo>
                  <a:pt x="49098" y="1058641"/>
                </a:lnTo>
                <a:lnTo>
                  <a:pt x="66157" y="1100673"/>
                </a:lnTo>
                <a:lnTo>
                  <a:pt x="85534" y="1141455"/>
                </a:lnTo>
                <a:lnTo>
                  <a:pt x="107146" y="1180904"/>
                </a:lnTo>
                <a:lnTo>
                  <a:pt x="130911" y="1218939"/>
                </a:lnTo>
                <a:lnTo>
                  <a:pt x="156747" y="1255478"/>
                </a:lnTo>
                <a:lnTo>
                  <a:pt x="184571" y="1290439"/>
                </a:lnTo>
                <a:lnTo>
                  <a:pt x="214303" y="1323738"/>
                </a:lnTo>
                <a:lnTo>
                  <a:pt x="245860" y="1355296"/>
                </a:lnTo>
                <a:lnTo>
                  <a:pt x="279159" y="1385028"/>
                </a:lnTo>
                <a:lnTo>
                  <a:pt x="314118" y="1412854"/>
                </a:lnTo>
                <a:lnTo>
                  <a:pt x="350656" y="1438690"/>
                </a:lnTo>
                <a:lnTo>
                  <a:pt x="388691" y="1462456"/>
                </a:lnTo>
                <a:lnTo>
                  <a:pt x="428140" y="1484068"/>
                </a:lnTo>
                <a:lnTo>
                  <a:pt x="468921" y="1503446"/>
                </a:lnTo>
                <a:lnTo>
                  <a:pt x="510952" y="1520506"/>
                </a:lnTo>
                <a:lnTo>
                  <a:pt x="554151" y="1535166"/>
                </a:lnTo>
                <a:lnTo>
                  <a:pt x="598437" y="1547345"/>
                </a:lnTo>
                <a:lnTo>
                  <a:pt x="643726" y="1556961"/>
                </a:lnTo>
                <a:lnTo>
                  <a:pt x="689937" y="1563931"/>
                </a:lnTo>
                <a:lnTo>
                  <a:pt x="736988" y="1568173"/>
                </a:lnTo>
                <a:lnTo>
                  <a:pt x="784796" y="1569605"/>
                </a:lnTo>
                <a:lnTo>
                  <a:pt x="832604" y="1568173"/>
                </a:lnTo>
                <a:lnTo>
                  <a:pt x="879655" y="1563931"/>
                </a:lnTo>
                <a:lnTo>
                  <a:pt x="925866" y="1556961"/>
                </a:lnTo>
                <a:lnTo>
                  <a:pt x="971155" y="1547345"/>
                </a:lnTo>
                <a:lnTo>
                  <a:pt x="1015441" y="1535166"/>
                </a:lnTo>
                <a:lnTo>
                  <a:pt x="1058640" y="1520506"/>
                </a:lnTo>
                <a:lnTo>
                  <a:pt x="1100671" y="1503446"/>
                </a:lnTo>
                <a:lnTo>
                  <a:pt x="1141452" y="1484068"/>
                </a:lnTo>
                <a:lnTo>
                  <a:pt x="1180901" y="1462456"/>
                </a:lnTo>
                <a:lnTo>
                  <a:pt x="1218936" y="1438690"/>
                </a:lnTo>
                <a:lnTo>
                  <a:pt x="1255474" y="1412854"/>
                </a:lnTo>
                <a:lnTo>
                  <a:pt x="1290433" y="1385028"/>
                </a:lnTo>
                <a:lnTo>
                  <a:pt x="1323732" y="1355296"/>
                </a:lnTo>
                <a:lnTo>
                  <a:pt x="1355289" y="1323738"/>
                </a:lnTo>
                <a:lnTo>
                  <a:pt x="1385021" y="1290439"/>
                </a:lnTo>
                <a:lnTo>
                  <a:pt x="1412845" y="1255478"/>
                </a:lnTo>
                <a:lnTo>
                  <a:pt x="1438681" y="1218939"/>
                </a:lnTo>
                <a:lnTo>
                  <a:pt x="1462446" y="1180904"/>
                </a:lnTo>
                <a:lnTo>
                  <a:pt x="1484058" y="1141455"/>
                </a:lnTo>
                <a:lnTo>
                  <a:pt x="1503435" y="1100673"/>
                </a:lnTo>
                <a:lnTo>
                  <a:pt x="1520494" y="1058641"/>
                </a:lnTo>
                <a:lnTo>
                  <a:pt x="1535155" y="1015442"/>
                </a:lnTo>
                <a:lnTo>
                  <a:pt x="1547333" y="971156"/>
                </a:lnTo>
                <a:lnTo>
                  <a:pt x="1556949" y="925866"/>
                </a:lnTo>
                <a:lnTo>
                  <a:pt x="1563918" y="879655"/>
                </a:lnTo>
                <a:lnTo>
                  <a:pt x="1568160" y="832604"/>
                </a:lnTo>
                <a:lnTo>
                  <a:pt x="1569593" y="784796"/>
                </a:lnTo>
                <a:lnTo>
                  <a:pt x="1568160" y="736989"/>
                </a:lnTo>
                <a:lnTo>
                  <a:pt x="1563918" y="689939"/>
                </a:lnTo>
                <a:lnTo>
                  <a:pt x="1556949" y="643729"/>
                </a:lnTo>
                <a:lnTo>
                  <a:pt x="1547333" y="598441"/>
                </a:lnTo>
                <a:lnTo>
                  <a:pt x="1535155" y="554156"/>
                </a:lnTo>
                <a:lnTo>
                  <a:pt x="1520494" y="510957"/>
                </a:lnTo>
                <a:lnTo>
                  <a:pt x="1503435" y="468926"/>
                </a:lnTo>
                <a:lnTo>
                  <a:pt x="1484058" y="428145"/>
                </a:lnTo>
                <a:lnTo>
                  <a:pt x="1462446" y="388697"/>
                </a:lnTo>
                <a:lnTo>
                  <a:pt x="1438681" y="350662"/>
                </a:lnTo>
                <a:lnTo>
                  <a:pt x="1412845" y="314124"/>
                </a:lnTo>
                <a:lnTo>
                  <a:pt x="1385021" y="279164"/>
                </a:lnTo>
                <a:lnTo>
                  <a:pt x="1355289" y="245864"/>
                </a:lnTo>
                <a:lnTo>
                  <a:pt x="1323732" y="214308"/>
                </a:lnTo>
                <a:lnTo>
                  <a:pt x="1290433" y="184576"/>
                </a:lnTo>
                <a:lnTo>
                  <a:pt x="1255474" y="156750"/>
                </a:lnTo>
                <a:lnTo>
                  <a:pt x="1218936" y="130914"/>
                </a:lnTo>
                <a:lnTo>
                  <a:pt x="1180901" y="107148"/>
                </a:lnTo>
                <a:lnTo>
                  <a:pt x="1141452" y="85536"/>
                </a:lnTo>
                <a:lnTo>
                  <a:pt x="1100671" y="66159"/>
                </a:lnTo>
                <a:lnTo>
                  <a:pt x="1058640" y="49099"/>
                </a:lnTo>
                <a:lnTo>
                  <a:pt x="1015441" y="34438"/>
                </a:lnTo>
                <a:lnTo>
                  <a:pt x="971155" y="22259"/>
                </a:lnTo>
                <a:lnTo>
                  <a:pt x="925866" y="12644"/>
                </a:lnTo>
                <a:lnTo>
                  <a:pt x="879655" y="5674"/>
                </a:lnTo>
                <a:lnTo>
                  <a:pt x="832604" y="1432"/>
                </a:lnTo>
                <a:lnTo>
                  <a:pt x="784796" y="0"/>
                </a:lnTo>
                <a:close/>
              </a:path>
            </a:pathLst>
          </a:custGeom>
          <a:solidFill>
            <a:srgbClr val="F2E913">
              <a:alpha val="50196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193" y="6794995"/>
            <a:ext cx="8423910" cy="63500"/>
          </a:xfrm>
          <a:custGeom>
            <a:avLst/>
            <a:gdLst/>
            <a:ahLst/>
            <a:cxnLst/>
            <a:rect l="l" t="t" r="r" b="b"/>
            <a:pathLst>
              <a:path w="8423910" h="63500">
                <a:moveTo>
                  <a:pt x="0" y="63004"/>
                </a:moveTo>
                <a:lnTo>
                  <a:pt x="8423744" y="63004"/>
                </a:lnTo>
                <a:lnTo>
                  <a:pt x="8423744" y="0"/>
                </a:lnTo>
                <a:lnTo>
                  <a:pt x="0" y="0"/>
                </a:lnTo>
                <a:lnTo>
                  <a:pt x="0" y="63004"/>
                </a:lnTo>
                <a:close/>
              </a:path>
            </a:pathLst>
          </a:custGeom>
          <a:solidFill>
            <a:srgbClr val="21A03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953000" y="1572234"/>
            <a:ext cx="3039084" cy="52857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102619" y="6794995"/>
            <a:ext cx="1090930" cy="63500"/>
          </a:xfrm>
          <a:custGeom>
            <a:avLst/>
            <a:gdLst/>
            <a:ahLst/>
            <a:cxnLst/>
            <a:rect l="l" t="t" r="r" b="b"/>
            <a:pathLst>
              <a:path w="1090929" h="63500">
                <a:moveTo>
                  <a:pt x="0" y="63004"/>
                </a:moveTo>
                <a:lnTo>
                  <a:pt x="1090574" y="63004"/>
                </a:lnTo>
                <a:lnTo>
                  <a:pt x="1090574" y="0"/>
                </a:lnTo>
                <a:lnTo>
                  <a:pt x="0" y="0"/>
                </a:lnTo>
                <a:lnTo>
                  <a:pt x="0" y="63004"/>
                </a:lnTo>
                <a:close/>
              </a:path>
            </a:pathLst>
          </a:custGeom>
          <a:solidFill>
            <a:srgbClr val="21A03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424938" y="1740954"/>
            <a:ext cx="2677795" cy="5117465"/>
          </a:xfrm>
          <a:custGeom>
            <a:avLst/>
            <a:gdLst/>
            <a:ahLst/>
            <a:cxnLst/>
            <a:rect l="l" t="t" r="r" b="b"/>
            <a:pathLst>
              <a:path w="2677795" h="5117465">
                <a:moveTo>
                  <a:pt x="2677680" y="0"/>
                </a:moveTo>
                <a:lnTo>
                  <a:pt x="0" y="0"/>
                </a:lnTo>
                <a:lnTo>
                  <a:pt x="0" y="5117045"/>
                </a:lnTo>
                <a:lnTo>
                  <a:pt x="2677680" y="5117045"/>
                </a:lnTo>
                <a:lnTo>
                  <a:pt x="2677680" y="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404567" y="1743125"/>
            <a:ext cx="2677795" cy="913130"/>
          </a:xfrm>
          <a:custGeom>
            <a:avLst/>
            <a:gdLst/>
            <a:ahLst/>
            <a:cxnLst/>
            <a:rect l="l" t="t" r="r" b="b"/>
            <a:pathLst>
              <a:path w="2677795" h="913130">
                <a:moveTo>
                  <a:pt x="2677693" y="0"/>
                </a:moveTo>
                <a:lnTo>
                  <a:pt x="0" y="0"/>
                </a:lnTo>
                <a:lnTo>
                  <a:pt x="0" y="912698"/>
                </a:lnTo>
                <a:lnTo>
                  <a:pt x="2677693" y="912698"/>
                </a:lnTo>
                <a:lnTo>
                  <a:pt x="2677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577097" y="2226957"/>
            <a:ext cx="65405" cy="186055"/>
          </a:xfrm>
          <a:custGeom>
            <a:avLst/>
            <a:gdLst/>
            <a:ahLst/>
            <a:cxnLst/>
            <a:rect l="l" t="t" r="r" b="b"/>
            <a:pathLst>
              <a:path w="65404" h="186055">
                <a:moveTo>
                  <a:pt x="64846" y="0"/>
                </a:moveTo>
                <a:lnTo>
                  <a:pt x="0" y="92862"/>
                </a:lnTo>
                <a:lnTo>
                  <a:pt x="64846" y="185750"/>
                </a:lnTo>
              </a:path>
            </a:pathLst>
          </a:custGeom>
          <a:ln w="21844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347299" y="350291"/>
            <a:ext cx="770890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85" dirty="0">
                <a:solidFill>
                  <a:srgbClr val="000000"/>
                </a:solidFill>
              </a:rPr>
              <a:t>Что </a:t>
            </a:r>
            <a:r>
              <a:rPr sz="2600" spc="-30" dirty="0">
                <a:solidFill>
                  <a:srgbClr val="000000"/>
                </a:solidFill>
              </a:rPr>
              <a:t>делать </a:t>
            </a:r>
            <a:r>
              <a:rPr sz="2600" spc="-20" dirty="0">
                <a:solidFill>
                  <a:srgbClr val="000000"/>
                </a:solidFill>
              </a:rPr>
              <a:t>если </a:t>
            </a:r>
            <a:r>
              <a:rPr sz="2600" spc="35" dirty="0">
                <a:solidFill>
                  <a:srgbClr val="000000"/>
                </a:solidFill>
              </a:rPr>
              <a:t>карту</a:t>
            </a:r>
            <a:r>
              <a:rPr sz="2600" spc="-480" dirty="0">
                <a:solidFill>
                  <a:srgbClr val="000000"/>
                </a:solidFill>
              </a:rPr>
              <a:t> </a:t>
            </a:r>
            <a:r>
              <a:rPr sz="2600" spc="15" dirty="0">
                <a:solidFill>
                  <a:srgbClr val="000000"/>
                </a:solidFill>
              </a:rPr>
              <a:t>украли</a:t>
            </a:r>
            <a:endParaRPr sz="2600"/>
          </a:p>
          <a:p>
            <a:pPr marL="12700">
              <a:lnSpc>
                <a:spcPct val="100000"/>
              </a:lnSpc>
            </a:pPr>
            <a:r>
              <a:rPr sz="2600" dirty="0">
                <a:solidFill>
                  <a:srgbClr val="000000"/>
                </a:solidFill>
              </a:rPr>
              <a:t>или</a:t>
            </a:r>
            <a:r>
              <a:rPr sz="2600" spc="-125" dirty="0">
                <a:solidFill>
                  <a:srgbClr val="000000"/>
                </a:solidFill>
              </a:rPr>
              <a:t> </a:t>
            </a:r>
            <a:r>
              <a:rPr sz="2600" spc="-15" dirty="0">
                <a:solidFill>
                  <a:srgbClr val="000000"/>
                </a:solidFill>
              </a:rPr>
              <a:t>данные</a:t>
            </a:r>
            <a:r>
              <a:rPr sz="2600" spc="-120" dirty="0">
                <a:solidFill>
                  <a:srgbClr val="000000"/>
                </a:solidFill>
              </a:rPr>
              <a:t> </a:t>
            </a:r>
            <a:r>
              <a:rPr sz="2600" spc="25" dirty="0">
                <a:solidFill>
                  <a:srgbClr val="000000"/>
                </a:solidFill>
              </a:rPr>
              <a:t>карты</a:t>
            </a:r>
            <a:r>
              <a:rPr sz="2600" spc="-125" dirty="0">
                <a:solidFill>
                  <a:srgbClr val="000000"/>
                </a:solidFill>
              </a:rPr>
              <a:t> </a:t>
            </a:r>
            <a:r>
              <a:rPr sz="2600" spc="-5" dirty="0">
                <a:solidFill>
                  <a:srgbClr val="000000"/>
                </a:solidFill>
              </a:rPr>
              <a:t>стали</a:t>
            </a:r>
            <a:r>
              <a:rPr sz="2600" spc="-120" dirty="0">
                <a:solidFill>
                  <a:srgbClr val="000000"/>
                </a:solidFill>
              </a:rPr>
              <a:t> </a:t>
            </a:r>
            <a:r>
              <a:rPr sz="2600" dirty="0">
                <a:solidFill>
                  <a:srgbClr val="000000"/>
                </a:solidFill>
              </a:rPr>
              <a:t>известны</a:t>
            </a:r>
            <a:r>
              <a:rPr sz="2600" spc="-125" dirty="0">
                <a:solidFill>
                  <a:srgbClr val="000000"/>
                </a:solidFill>
              </a:rPr>
              <a:t> </a:t>
            </a:r>
            <a:r>
              <a:rPr sz="2600" spc="10" dirty="0">
                <a:solidFill>
                  <a:srgbClr val="000000"/>
                </a:solidFill>
              </a:rPr>
              <a:t>мошенникам</a:t>
            </a:r>
            <a:endParaRPr sz="2600"/>
          </a:p>
        </p:txBody>
      </p:sp>
      <p:sp>
        <p:nvSpPr>
          <p:cNvPr id="27" name="object 27"/>
          <p:cNvSpPr txBox="1"/>
          <p:nvPr/>
        </p:nvSpPr>
        <p:spPr>
          <a:xfrm>
            <a:off x="9550869" y="2746667"/>
            <a:ext cx="371475" cy="1308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20" normalizeH="0" baseline="0" noProof="0" dirty="0">
                <a:ln>
                  <a:noFill/>
                </a:ln>
                <a:solidFill>
                  <a:srgbClr val="80828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Сегодня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18395" y="2148052"/>
            <a:ext cx="4502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900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609520" y="3023997"/>
            <a:ext cx="2043430" cy="2776220"/>
          </a:xfrm>
          <a:custGeom>
            <a:avLst/>
            <a:gdLst/>
            <a:ahLst/>
            <a:cxnLst/>
            <a:rect l="l" t="t" r="r" b="b"/>
            <a:pathLst>
              <a:path w="2043429" h="2776220">
                <a:moveTo>
                  <a:pt x="1888553" y="0"/>
                </a:moveTo>
                <a:lnTo>
                  <a:pt x="154800" y="0"/>
                </a:lnTo>
                <a:lnTo>
                  <a:pt x="105870" y="7891"/>
                </a:lnTo>
                <a:lnTo>
                  <a:pt x="63376" y="29866"/>
                </a:lnTo>
                <a:lnTo>
                  <a:pt x="29866" y="63376"/>
                </a:lnTo>
                <a:lnTo>
                  <a:pt x="7891" y="105870"/>
                </a:lnTo>
                <a:lnTo>
                  <a:pt x="0" y="154800"/>
                </a:lnTo>
                <a:lnTo>
                  <a:pt x="0" y="2621191"/>
                </a:lnTo>
                <a:lnTo>
                  <a:pt x="7891" y="2670120"/>
                </a:lnTo>
                <a:lnTo>
                  <a:pt x="29866" y="2712615"/>
                </a:lnTo>
                <a:lnTo>
                  <a:pt x="63376" y="2746124"/>
                </a:lnTo>
                <a:lnTo>
                  <a:pt x="105870" y="2768099"/>
                </a:lnTo>
                <a:lnTo>
                  <a:pt x="154800" y="2775991"/>
                </a:lnTo>
                <a:lnTo>
                  <a:pt x="1888553" y="2775991"/>
                </a:lnTo>
                <a:lnTo>
                  <a:pt x="1937484" y="2768099"/>
                </a:lnTo>
                <a:lnTo>
                  <a:pt x="1979982" y="2746124"/>
                </a:lnTo>
                <a:lnTo>
                  <a:pt x="2013495" y="2712615"/>
                </a:lnTo>
                <a:lnTo>
                  <a:pt x="2035473" y="2670120"/>
                </a:lnTo>
                <a:lnTo>
                  <a:pt x="2043366" y="2621191"/>
                </a:lnTo>
                <a:lnTo>
                  <a:pt x="2043366" y="154800"/>
                </a:lnTo>
                <a:lnTo>
                  <a:pt x="2035473" y="105870"/>
                </a:lnTo>
                <a:lnTo>
                  <a:pt x="2013495" y="63376"/>
                </a:lnTo>
                <a:lnTo>
                  <a:pt x="1979982" y="29866"/>
                </a:lnTo>
                <a:lnTo>
                  <a:pt x="1937484" y="7891"/>
                </a:lnTo>
                <a:lnTo>
                  <a:pt x="1888553" y="0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689695" y="3153511"/>
            <a:ext cx="1715135" cy="2435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87350" lvl="0" indent="0" algn="l" defTabSz="914400" rtl="0" eaLnBrk="1" fontAlgn="auto" latinLnBrk="0" hangingPunct="1">
              <a:lnSpc>
                <a:spcPct val="1014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БЛОКИРОВКА</a:t>
            </a:r>
            <a:r>
              <a:rPr kumimoji="0" sz="13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_  ХХХХ_1»,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574040" lvl="0" indent="0" algn="l" defTabSz="914400" rtl="0" eaLnBrk="1" fontAlgn="auto" latinLnBrk="0" hangingPunct="1">
              <a:lnSpc>
                <a:spcPct val="10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где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ХХХХ-</a:t>
            </a:r>
            <a:r>
              <a:rPr kumimoji="0" sz="13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это 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последние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337185" lvl="0" indent="0" algn="l" defTabSz="914400" rtl="0" eaLnBrk="1" fontAlgn="auto" latinLnBrk="0" hangingPunct="1">
              <a:lnSpc>
                <a:spcPct val="10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 </a:t>
            </a:r>
            <a:r>
              <a:rPr kumimoji="0" sz="13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цифры </a:t>
            </a:r>
            <a:r>
              <a:rPr kumimoji="0" sz="13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карты, 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а </a:t>
            </a:r>
            <a:r>
              <a:rPr kumimoji="0" sz="13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цифра </a:t>
            </a:r>
            <a:r>
              <a:rPr kumimoji="0" sz="13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</a:t>
            </a:r>
            <a:r>
              <a:rPr kumimoji="0" sz="13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конце,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причина</a:t>
            </a:r>
            <a:r>
              <a:rPr kumimoji="0" sz="13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блокировки. 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 – </a:t>
            </a:r>
            <a:r>
              <a:rPr kumimoji="0" sz="13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карта</a:t>
            </a:r>
            <a:r>
              <a:rPr kumimoji="0" sz="13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утеряна,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124460" lvl="0" indent="0" algn="l" defTabSz="914400" rtl="0" eaLnBrk="1" fontAlgn="auto" latinLnBrk="0" hangingPunct="1">
              <a:lnSpc>
                <a:spcPct val="10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 – </a:t>
            </a:r>
            <a:r>
              <a:rPr kumimoji="0" sz="13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карта</a:t>
            </a:r>
            <a:r>
              <a:rPr kumimoji="0" sz="13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украдена, 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 – </a:t>
            </a:r>
            <a:r>
              <a:rPr kumimoji="0" sz="13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карта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осталась  </a:t>
            </a:r>
            <a:r>
              <a:rPr kumimoji="0" sz="13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банкомате,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 – </a:t>
            </a:r>
            <a:r>
              <a:rPr kumimoji="0" sz="13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другая</a:t>
            </a:r>
            <a:r>
              <a:rPr kumimoji="0" sz="13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причина.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220608" y="1572234"/>
            <a:ext cx="3039110" cy="5286375"/>
            <a:chOff x="8220608" y="1572234"/>
            <a:chExt cx="3039110" cy="5286375"/>
          </a:xfrm>
        </p:grpSpPr>
        <p:sp>
          <p:nvSpPr>
            <p:cNvPr id="32" name="object 32"/>
            <p:cNvSpPr/>
            <p:nvPr/>
          </p:nvSpPr>
          <p:spPr>
            <a:xfrm>
              <a:off x="8566175" y="5685445"/>
              <a:ext cx="164465" cy="127000"/>
            </a:xfrm>
            <a:custGeom>
              <a:avLst/>
              <a:gdLst/>
              <a:ahLst/>
              <a:cxnLst/>
              <a:rect l="l" t="t" r="r" b="b"/>
              <a:pathLst>
                <a:path w="164465" h="127000">
                  <a:moveTo>
                    <a:pt x="86690" y="0"/>
                  </a:moveTo>
                  <a:lnTo>
                    <a:pt x="0" y="126923"/>
                  </a:lnTo>
                  <a:lnTo>
                    <a:pt x="164084" y="77393"/>
                  </a:lnTo>
                  <a:lnTo>
                    <a:pt x="86690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8220608" y="1572234"/>
              <a:ext cx="3039084" cy="528576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4" name="object 3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0" i="0" u="none" strike="noStrike" kern="1200" cap="none" spc="1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Особенный </a:t>
            </a:r>
            <a:r>
              <a:rPr kumimoji="0" sz="700" b="0" i="0" u="none" strike="noStrike" kern="1200" cap="none" spc="3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 </a:t>
            </a:r>
            <a:r>
              <a:rPr kumimoji="0" sz="7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для </a:t>
            </a:r>
            <a:r>
              <a:rPr kumimoji="0" sz="700" b="0" i="0" u="none" strike="noStrike" kern="1200" cap="none" spc="1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особенных</a:t>
            </a:r>
            <a:r>
              <a:rPr kumimoji="0" sz="700" b="0" i="0" u="none" strike="noStrike" kern="1200" cap="none" spc="8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700" b="0" i="0" u="none" strike="noStrike" kern="1200" cap="none" spc="2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клиентов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50" b="0" i="0" u="none" strike="noStrike" kern="1200" cap="none" spc="45" normalizeH="0" baseline="0" noProof="0" dirty="0">
                <a:ln>
                  <a:noFill/>
                </a:ln>
                <a:solidFill>
                  <a:srgbClr val="6DB16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sz="1450" b="0" i="0" u="none" strike="noStrike" kern="1200" cap="none" spc="45" normalizeH="0" baseline="0" noProof="0" dirty="0">
              <a:ln>
                <a:noFill/>
              </a:ln>
              <a:solidFill>
                <a:srgbClr val="6DB16A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2592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351920" y="525348"/>
            <a:ext cx="480695" cy="125095"/>
            <a:chOff x="11351920" y="525348"/>
            <a:chExt cx="480695" cy="125095"/>
          </a:xfrm>
        </p:grpSpPr>
        <p:sp>
          <p:nvSpPr>
            <p:cNvPr id="3" name="object 3"/>
            <p:cNvSpPr/>
            <p:nvPr/>
          </p:nvSpPr>
          <p:spPr>
            <a:xfrm>
              <a:off x="11613743" y="526948"/>
              <a:ext cx="92151" cy="1218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1485879" y="526948"/>
              <a:ext cx="104927" cy="1218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1730380" y="526948"/>
              <a:ext cx="102082" cy="1218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1351920" y="525348"/>
              <a:ext cx="111658" cy="12508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1088420" y="486613"/>
            <a:ext cx="202565" cy="202565"/>
            <a:chOff x="11088420" y="486613"/>
            <a:chExt cx="202565" cy="202565"/>
          </a:xfrm>
        </p:grpSpPr>
        <p:sp>
          <p:nvSpPr>
            <p:cNvPr id="8" name="object 8"/>
            <p:cNvSpPr/>
            <p:nvPr/>
          </p:nvSpPr>
          <p:spPr>
            <a:xfrm>
              <a:off x="11088420" y="486613"/>
              <a:ext cx="202552" cy="2025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1151146" y="525970"/>
              <a:ext cx="130835" cy="8813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object 10"/>
          <p:cNvSpPr/>
          <p:nvPr/>
        </p:nvSpPr>
        <p:spPr>
          <a:xfrm>
            <a:off x="5339612" y="1237231"/>
            <a:ext cx="2087880" cy="4447540"/>
          </a:xfrm>
          <a:custGeom>
            <a:avLst/>
            <a:gdLst/>
            <a:ahLst/>
            <a:cxnLst/>
            <a:rect l="l" t="t" r="r" b="b"/>
            <a:pathLst>
              <a:path w="2087879" h="4447540">
                <a:moveTo>
                  <a:pt x="2087397" y="0"/>
                </a:moveTo>
                <a:lnTo>
                  <a:pt x="0" y="0"/>
                </a:lnTo>
                <a:lnTo>
                  <a:pt x="0" y="4447425"/>
                </a:lnTo>
                <a:lnTo>
                  <a:pt x="2087397" y="4447425"/>
                </a:lnTo>
                <a:lnTo>
                  <a:pt x="2087397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335548" y="1588208"/>
            <a:ext cx="2095500" cy="218160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196190" y="1104010"/>
            <a:ext cx="2369185" cy="4714240"/>
            <a:chOff x="9234893" y="1079997"/>
            <a:chExt cx="2369185" cy="4714240"/>
          </a:xfrm>
        </p:grpSpPr>
        <p:sp>
          <p:nvSpPr>
            <p:cNvPr id="16" name="object 16"/>
            <p:cNvSpPr/>
            <p:nvPr/>
          </p:nvSpPr>
          <p:spPr>
            <a:xfrm>
              <a:off x="9374250" y="5220004"/>
              <a:ext cx="2095500" cy="37739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9234893" y="1079997"/>
              <a:ext cx="2369134" cy="471420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" name="object 18"/>
          <p:cNvSpPr/>
          <p:nvPr/>
        </p:nvSpPr>
        <p:spPr>
          <a:xfrm>
            <a:off x="1193" y="6794995"/>
            <a:ext cx="12192000" cy="63500"/>
          </a:xfrm>
          <a:custGeom>
            <a:avLst/>
            <a:gdLst/>
            <a:ahLst/>
            <a:cxnLst/>
            <a:rect l="l" t="t" r="r" b="b"/>
            <a:pathLst>
              <a:path w="12192000" h="63500">
                <a:moveTo>
                  <a:pt x="12192000" y="0"/>
                </a:moveTo>
                <a:lnTo>
                  <a:pt x="0" y="0"/>
                </a:lnTo>
                <a:lnTo>
                  <a:pt x="0" y="63004"/>
                </a:lnTo>
                <a:lnTo>
                  <a:pt x="12192000" y="63004"/>
                </a:lnTo>
                <a:lnTo>
                  <a:pt x="12192000" y="0"/>
                </a:lnTo>
                <a:close/>
              </a:path>
            </a:pathLst>
          </a:custGeom>
          <a:solidFill>
            <a:srgbClr val="21A03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7299" y="350291"/>
            <a:ext cx="48768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Действия </a:t>
            </a:r>
            <a:r>
              <a:rPr kumimoji="0" sz="2600" b="1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при</a:t>
            </a:r>
            <a:r>
              <a:rPr kumimoji="0" sz="2600" b="1" i="0" u="none" strike="noStrike" kern="1200" cap="none" spc="-2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26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мошенничестве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237903" y="1104008"/>
            <a:ext cx="634987" cy="6350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25222" y="1182202"/>
            <a:ext cx="2065655" cy="1788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61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750" b="1" spc="90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kumimoji="0" sz="2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9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</a:t>
            </a:r>
            <a:r>
              <a:rPr kumimoji="0" sz="1800" b="1" i="0" u="none" strike="noStrike" kern="1200" cap="none" spc="2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ообщите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в </a:t>
            </a:r>
            <a:r>
              <a:rPr kumimoji="0" sz="1800" b="1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банк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</a:t>
            </a:r>
            <a:r>
              <a:rPr kumimoji="0" sz="1800" b="1" i="0" u="none" strike="noStrike" kern="1200" cap="none" spc="-3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8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помощью  </a:t>
            </a:r>
            <a:r>
              <a:rPr kumimoji="0" sz="18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мобильного  </a:t>
            </a:r>
            <a:r>
              <a:rPr kumimoji="0" sz="18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приложения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0" i="0" u="none" strike="noStrike" kern="1200" cap="none" spc="1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Особенный </a:t>
            </a:r>
            <a:r>
              <a:rPr kumimoji="0" sz="700" b="0" i="0" u="none" strike="noStrike" kern="1200" cap="none" spc="3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 </a:t>
            </a:r>
            <a:r>
              <a:rPr kumimoji="0" sz="7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для </a:t>
            </a:r>
            <a:r>
              <a:rPr kumimoji="0" sz="700" b="0" i="0" u="none" strike="noStrike" kern="1200" cap="none" spc="1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особенных</a:t>
            </a:r>
            <a:r>
              <a:rPr kumimoji="0" sz="700" b="0" i="0" u="none" strike="noStrike" kern="1200" cap="none" spc="8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700" b="0" i="0" u="none" strike="noStrike" kern="1200" cap="none" spc="25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клиентов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50" b="0" i="0" u="none" strike="noStrike" kern="1200" cap="none" spc="45" normalizeH="0" baseline="0" noProof="0" dirty="0">
                <a:ln>
                  <a:noFill/>
                </a:ln>
                <a:solidFill>
                  <a:srgbClr val="6DB16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sz="1450" b="0" i="0" u="none" strike="noStrike" kern="1200" cap="none" spc="45" normalizeH="0" baseline="0" noProof="0" dirty="0">
              <a:ln>
                <a:noFill/>
              </a:ln>
              <a:solidFill>
                <a:srgbClr val="6DB16A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25285" y="3436988"/>
            <a:ext cx="2537460" cy="2410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1490" lvl="0" indent="0" algn="l" defTabSz="914400" rtl="0" eaLnBrk="1" fontAlgn="auto" latinLnBrk="0" hangingPunct="1">
              <a:lnSpc>
                <a:spcPct val="101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 </a:t>
            </a:r>
            <a:r>
              <a:rPr kumimoji="0" sz="1350" b="0" i="0" u="none" strike="noStrike" kern="1200" cap="none" spc="3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приложении</a:t>
            </a:r>
            <a:r>
              <a:rPr kumimoji="0" sz="1350" b="0" i="0" u="none" strike="noStrike" kern="1200" cap="none" spc="-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50" b="0" i="0" u="none" strike="noStrike" kern="1200" cap="none" spc="2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Сбер</a:t>
            </a:r>
            <a:r>
              <a:rPr kumimoji="0" lang="ru-RU" sz="1350" b="0" i="0" u="none" strike="noStrike" kern="1200" cap="none" spc="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</a:t>
            </a:r>
            <a:r>
              <a:rPr kumimoji="0" sz="1350" b="0" i="0" u="none" strike="noStrike" kern="1200" cap="none" spc="2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анк</a:t>
            </a:r>
            <a:r>
              <a:rPr kumimoji="0" sz="1350" b="0" i="0" u="none" strike="noStrike" kern="1200" cap="none" spc="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</a:t>
            </a:r>
            <a:r>
              <a:rPr kumimoji="0" sz="135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Онлайн</a:t>
            </a:r>
            <a:r>
              <a:rPr kumimoji="0" sz="135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5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перейдите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 </a:t>
            </a:r>
            <a:r>
              <a:rPr kumimoji="0" sz="135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«Профиль», </a:t>
            </a:r>
            <a:r>
              <a:rPr kumimoji="0" sz="135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нажмите</a:t>
            </a:r>
            <a:r>
              <a:rPr kumimoji="0" sz="135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5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кнопку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«Связь 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 </a:t>
            </a:r>
            <a:r>
              <a:rPr kumimoji="0" sz="135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банком», </a:t>
            </a:r>
            <a:r>
              <a:rPr kumimoji="0" sz="135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а</a:t>
            </a:r>
            <a:r>
              <a:rPr kumimoji="0" sz="135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5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затем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«Чат 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 </a:t>
            </a:r>
            <a:r>
              <a:rPr kumimoji="0" sz="135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банком». </a:t>
            </a:r>
            <a:r>
              <a:rPr kumimoji="0" sz="135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Или </a:t>
            </a:r>
            <a:r>
              <a:rPr kumimoji="0" sz="135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просто  </a:t>
            </a:r>
            <a:r>
              <a:rPr kumimoji="0" sz="135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перейдите </a:t>
            </a:r>
            <a:r>
              <a:rPr kumimoji="0" sz="135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 </a:t>
            </a:r>
            <a:r>
              <a:rPr kumimoji="0" sz="135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раздел</a:t>
            </a:r>
            <a:r>
              <a:rPr kumimoji="0" sz="135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5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«Диалоги»  </a:t>
            </a:r>
            <a:r>
              <a:rPr kumimoji="0" sz="135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и 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выберите</a:t>
            </a:r>
            <a:r>
              <a:rPr kumimoji="0" sz="135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5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«Сбербанк»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135255" lvl="0" indent="0" algn="l" defTabSz="914400" rtl="0" eaLnBrk="1" fontAlgn="auto" latinLnBrk="0" hangingPunct="1">
              <a:lnSpc>
                <a:spcPct val="101000"/>
              </a:lnSpc>
              <a:spcBef>
                <a:spcPts val="7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Операторы </a:t>
            </a:r>
            <a:r>
              <a:rPr kumimoji="0" sz="135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отвечают</a:t>
            </a:r>
            <a:r>
              <a:rPr kumimoji="0" sz="135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5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быстро.  </a:t>
            </a:r>
            <a:r>
              <a:rPr kumimoji="0" sz="135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А </a:t>
            </a:r>
            <a:r>
              <a:rPr kumimoji="0" sz="135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диалог 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 </a:t>
            </a:r>
            <a:r>
              <a:rPr kumimoji="0" sz="135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ними </a:t>
            </a:r>
            <a:r>
              <a:rPr kumimoji="0" sz="135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выглядит  </a:t>
            </a:r>
            <a:r>
              <a:rPr kumimoji="0" sz="1350" b="0" i="0" u="none" strike="noStrike" kern="120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как </a:t>
            </a:r>
            <a:r>
              <a:rPr kumimoji="0" sz="135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обмен</a:t>
            </a:r>
            <a:r>
              <a:rPr kumimoji="0" sz="135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5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сообщениями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 мессенджере </a:t>
            </a:r>
            <a:r>
              <a:rPr kumimoji="0" sz="135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или</a:t>
            </a:r>
            <a:r>
              <a:rPr kumimoji="0" sz="135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35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смс.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2" name="object 4"/>
          <p:cNvSpPr txBox="1"/>
          <p:nvPr/>
        </p:nvSpPr>
        <p:spPr>
          <a:xfrm>
            <a:off x="7109446" y="5974080"/>
            <a:ext cx="4212006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Проверьте </a:t>
            </a:r>
            <a:r>
              <a:rPr kumimoji="0" sz="14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подключение  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уведомлений </a:t>
            </a:r>
            <a:r>
              <a:rPr kumimoji="0" sz="1400" b="1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об</a:t>
            </a:r>
            <a:r>
              <a:rPr kumimoji="0" sz="1400" b="1" i="0" u="none" strike="noStrike" kern="1200" cap="none" spc="-3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операциях.  </a:t>
            </a:r>
            <a:r>
              <a:rPr kumimoji="0" sz="14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 </a:t>
            </a:r>
            <a:r>
              <a:rPr kumimoji="0" sz="14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его </a:t>
            </a:r>
            <a:r>
              <a:rPr kumimoji="0" sz="1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помощью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вы </a:t>
            </a:r>
            <a:r>
              <a:rPr kumimoji="0" sz="14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сможете  </a:t>
            </a:r>
            <a:r>
              <a:rPr kumimoji="0" sz="1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отследить </a:t>
            </a:r>
            <a:r>
              <a:rPr kumimoji="0" sz="14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операции,  которых </a:t>
            </a:r>
            <a:r>
              <a:rPr kumimoji="0" sz="1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не</a:t>
            </a:r>
            <a:r>
              <a:rPr kumimoji="0" sz="14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совершали.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3516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10D4A39-E821-487D-988B-6BA798D0E9DB}"/>
              </a:ext>
            </a:extLst>
          </p:cNvPr>
          <p:cNvGrpSpPr/>
          <p:nvPr/>
        </p:nvGrpSpPr>
        <p:grpSpPr>
          <a:xfrm>
            <a:off x="10100320" y="2588524"/>
            <a:ext cx="1898141" cy="3703689"/>
            <a:chOff x="7735233" y="3022075"/>
            <a:chExt cx="2201585" cy="429577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4D2DB3F7-46CB-4046-ABA6-61EEE9586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7603" y="3155050"/>
              <a:ext cx="1858697" cy="4024699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641EC503-A9D2-44EC-B7BF-A3187485D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233" y="3022075"/>
              <a:ext cx="2201585" cy="4295775"/>
            </a:xfrm>
            <a:prstGeom prst="rect">
              <a:avLst/>
            </a:prstGeom>
          </p:spPr>
        </p:pic>
      </p:grpSp>
      <p:sp>
        <p:nvSpPr>
          <p:cNvPr id="5" name="Прямоугольник 23">
            <a:extLst>
              <a:ext uri="{FF2B5EF4-FFF2-40B4-BE49-F238E27FC236}">
                <a16:creationId xmlns:a16="http://schemas.microsoft.com/office/drawing/2014/main" id="{399C0BE2-9794-4A66-9260-DA1D08E0CB28}"/>
              </a:ext>
            </a:extLst>
          </p:cNvPr>
          <p:cNvSpPr txBox="1"/>
          <p:nvPr/>
        </p:nvSpPr>
        <p:spPr>
          <a:xfrm>
            <a:off x="224674" y="2077336"/>
            <a:ext cx="3316139" cy="2123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l" defTabSz="1010938">
              <a:lnSpc>
                <a:spcPts val="2600"/>
              </a:lnSpc>
              <a:defRPr sz="2800">
                <a:solidFill>
                  <a:srgbClr val="595959"/>
                </a:solidFill>
              </a:defRPr>
            </a:lvl1pPr>
          </a:lstStyle>
          <a:p>
            <a:pPr marL="0" marR="0" lvl="0" indent="0" algn="l" defTabSz="10109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Раздел «Не дайте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/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себя обмануть»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Обучающие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статьи и тесты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на проверку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знаний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8B08B3-1909-42FF-AD69-B43B5DCBF0AE}"/>
              </a:ext>
            </a:extLst>
          </p:cNvPr>
          <p:cNvSpPr txBox="1"/>
          <p:nvPr/>
        </p:nvSpPr>
        <p:spPr>
          <a:xfrm>
            <a:off x="180589" y="533400"/>
            <a:ext cx="12011411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0" marR="0" lvl="0" indent="0" algn="l" defTabSz="1010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595959"/>
                </a:solidFill>
              </a:defRPr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cs typeface="SB Serif Display Light" panose="02000503000000020004" pitchFamily="50" charset="-52"/>
              </a:rPr>
              <a:t>Узнайте больше о схемах мошенничества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cs typeface="SB Serif Display Light" panose="02000503000000020004" pitchFamily="50" charset="-52"/>
              </a:rPr>
              <a:t/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cs typeface="SB Serif Display Light" panose="02000503000000020004" pitchFamily="50" charset="-52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cs typeface="SB Serif Display Light" panose="02000503000000020004" pitchFamily="50" charset="-52"/>
              </a:rPr>
              <a:t>и способах защиты в приложении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cs typeface="SB Serif Display Light" panose="02000503000000020004" pitchFamily="50" charset="-52"/>
              </a:rPr>
              <a:t>СберБанк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cs typeface="SB Serif Display Light" panose="02000503000000020004" pitchFamily="50" charset="-52"/>
              </a:rPr>
              <a:t> Онлайн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FA2F3E2-833F-458C-8CB0-D4F82E681B3D}"/>
              </a:ext>
            </a:extLst>
          </p:cNvPr>
          <p:cNvGrpSpPr/>
          <p:nvPr/>
        </p:nvGrpSpPr>
        <p:grpSpPr>
          <a:xfrm>
            <a:off x="2341026" y="2951337"/>
            <a:ext cx="1898141" cy="3703689"/>
            <a:chOff x="2437091" y="2984839"/>
            <a:chExt cx="2201585" cy="4295775"/>
          </a:xfrm>
        </p:grpSpPr>
        <p:pic>
          <p:nvPicPr>
            <p:cNvPr id="8" name="Рисунок 23" descr="Рисунок 23">
              <a:extLst>
                <a:ext uri="{FF2B5EF4-FFF2-40B4-BE49-F238E27FC236}">
                  <a16:creationId xmlns:a16="http://schemas.microsoft.com/office/drawing/2014/main" id="{2550C11C-DF8A-4F88-9070-FFBE637806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032" t="3099" r="3735" b="2614"/>
            <a:stretch/>
          </p:blipFill>
          <p:spPr>
            <a:xfrm>
              <a:off x="2571750" y="3132476"/>
              <a:ext cx="1947863" cy="402907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5383B8DC-D041-4E42-AEBA-D25792C84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7091" y="2984839"/>
              <a:ext cx="2201585" cy="4295775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5405DEB-F027-45DB-BBD9-29EC1673FC8D}"/>
              </a:ext>
            </a:extLst>
          </p:cNvPr>
          <p:cNvGrpSpPr/>
          <p:nvPr/>
        </p:nvGrpSpPr>
        <p:grpSpPr>
          <a:xfrm>
            <a:off x="4285126" y="2272152"/>
            <a:ext cx="1898141" cy="3703689"/>
            <a:chOff x="5145226" y="2984839"/>
            <a:chExt cx="2201585" cy="4295775"/>
          </a:xfrm>
        </p:grpSpPr>
        <p:pic>
          <p:nvPicPr>
            <p:cNvPr id="11" name="Рисунок 21" descr="Рисунок 21">
              <a:extLst>
                <a:ext uri="{FF2B5EF4-FFF2-40B4-BE49-F238E27FC236}">
                  <a16:creationId xmlns:a16="http://schemas.microsoft.com/office/drawing/2014/main" id="{A777B3FA-0FD2-4728-A0B1-74131E6350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0258" t="5937" r="10032" b="5307"/>
            <a:stretch/>
          </p:blipFill>
          <p:spPr>
            <a:xfrm>
              <a:off x="5303044" y="3132476"/>
              <a:ext cx="1885950" cy="402907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98E76BC-A298-4B26-A424-0AF2B92CC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5226" y="2984839"/>
              <a:ext cx="2201585" cy="4295775"/>
            </a:xfrm>
            <a:prstGeom prst="rect">
              <a:avLst/>
            </a:prstGeom>
          </p:spPr>
        </p:pic>
      </p:grpSp>
      <p:sp>
        <p:nvSpPr>
          <p:cNvPr id="14" name="Прямоугольник 23">
            <a:extLst>
              <a:ext uri="{FF2B5EF4-FFF2-40B4-BE49-F238E27FC236}">
                <a16:creationId xmlns:a16="http://schemas.microsoft.com/office/drawing/2014/main" id="{A6B58D9A-CFB7-4385-B672-345974C83A96}"/>
              </a:ext>
            </a:extLst>
          </p:cNvPr>
          <p:cNvSpPr txBox="1"/>
          <p:nvPr/>
        </p:nvSpPr>
        <p:spPr>
          <a:xfrm>
            <a:off x="7154897" y="2077336"/>
            <a:ext cx="2923705" cy="21337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l" defTabSz="1010938">
              <a:lnSpc>
                <a:spcPts val="2600"/>
              </a:lnSpc>
              <a:defRPr sz="2800">
                <a:solidFill>
                  <a:srgbClr val="595959"/>
                </a:solidFill>
              </a:defRPr>
            </a:lvl1pPr>
          </a:lstStyle>
          <a:p>
            <a:pPr marL="0" marR="0" lvl="0" indent="0" algn="l" defTabSz="10109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Канал «Осторожно, мошенники!»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1010938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Самые актуальные мошеннические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схемы и способы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защиты от них</a:t>
            </a:r>
          </a:p>
        </p:txBody>
      </p:sp>
      <p:pic>
        <p:nvPicPr>
          <p:cNvPr id="15" name="qr-code.gif" descr="qr-code.gif">
            <a:extLst>
              <a:ext uri="{FF2B5EF4-FFF2-40B4-BE49-F238E27FC236}">
                <a16:creationId xmlns:a16="http://schemas.microsoft.com/office/drawing/2014/main" id="{B40386B1-9192-4F07-9453-68798D1427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032" y="4660236"/>
            <a:ext cx="1153367" cy="11533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Рисунок 12" descr="Рисунок 12">
            <a:extLst>
              <a:ext uri="{FF2B5EF4-FFF2-40B4-BE49-F238E27FC236}">
                <a16:creationId xmlns:a16="http://schemas.microsoft.com/office/drawing/2014/main" id="{A8A4EABF-D837-459F-A94F-70081967B6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4897" y="4660236"/>
            <a:ext cx="1153368" cy="115336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TextBox 34">
            <a:extLst>
              <a:ext uri="{FF2B5EF4-FFF2-40B4-BE49-F238E27FC236}">
                <a16:creationId xmlns:a16="http://schemas.microsoft.com/office/drawing/2014/main" id="{962628BA-103B-431A-901A-78326BAC23C3}"/>
              </a:ext>
            </a:extLst>
          </p:cNvPr>
          <p:cNvSpPr txBox="1"/>
          <p:nvPr/>
        </p:nvSpPr>
        <p:spPr>
          <a:xfrm>
            <a:off x="8441914" y="5351945"/>
            <a:ext cx="2125667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0" marR="0" lvl="0" indent="0" algn="l" defTabSz="1011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3700" algn="l"/>
              </a:tabLst>
              <a:defRPr sz="1800">
                <a:solidFill>
                  <a:srgbClr val="595959"/>
                </a:solidFill>
              </a:defRPr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B Sans Text Regular"/>
                <a:ea typeface="+mn-ea"/>
                <a:cs typeface="+mn-cs"/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Подписаться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B Sans Text Regular"/>
                <a:ea typeface="+mn-ea"/>
                <a:cs typeface="+mn-cs"/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B Sans Text Regular"/>
              <a:ea typeface="+mn-ea"/>
              <a:cs typeface="+mn-cs"/>
            </a:endParaRPr>
          </a:p>
          <a:p>
            <a:pPr marL="0" marR="0" lvl="0" indent="0" algn="l" defTabSz="1011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3700" algn="l"/>
              </a:tabLst>
              <a:defRPr sz="1800">
                <a:solidFill>
                  <a:srgbClr val="595959"/>
                </a:solidFill>
              </a:defRPr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B Sans Text Regular"/>
                <a:ea typeface="+mn-ea"/>
                <a:cs typeface="+mn-cs"/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на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B Sans Text Regular"/>
                <a:ea typeface="+mn-ea"/>
                <a:cs typeface="+mn-cs"/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B Sans Text Regular"/>
                <a:ea typeface="+mn-ea"/>
                <a:cs typeface="+mn-cs"/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канал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B Sans Text Regular"/>
              <a:ea typeface="+mn-ea"/>
              <a:cs typeface="+mn-cs"/>
              <a:hlinkClick r:id="rId9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1992411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0006" y="487019"/>
            <a:ext cx="1649095" cy="448945"/>
          </a:xfrm>
          <a:custGeom>
            <a:avLst/>
            <a:gdLst/>
            <a:ahLst/>
            <a:cxnLst/>
            <a:rect l="l" t="t" r="r" b="b"/>
            <a:pathLst>
              <a:path w="1649095" h="448944">
                <a:moveTo>
                  <a:pt x="428980" y="131851"/>
                </a:moveTo>
                <a:lnTo>
                  <a:pt x="423214" y="120078"/>
                </a:lnTo>
                <a:lnTo>
                  <a:pt x="416788" y="108712"/>
                </a:lnTo>
                <a:lnTo>
                  <a:pt x="409740" y="97751"/>
                </a:lnTo>
                <a:lnTo>
                  <a:pt x="402082" y="87236"/>
                </a:lnTo>
                <a:lnTo>
                  <a:pt x="224459" y="218147"/>
                </a:lnTo>
                <a:lnTo>
                  <a:pt x="139001" y="164579"/>
                </a:lnTo>
                <a:lnTo>
                  <a:pt x="139001" y="229019"/>
                </a:lnTo>
                <a:lnTo>
                  <a:pt x="224459" y="282587"/>
                </a:lnTo>
                <a:lnTo>
                  <a:pt x="428980" y="131851"/>
                </a:lnTo>
                <a:close/>
              </a:path>
              <a:path w="1649095" h="448944">
                <a:moveTo>
                  <a:pt x="448932" y="224472"/>
                </a:moveTo>
                <a:lnTo>
                  <a:pt x="448691" y="214236"/>
                </a:lnTo>
                <a:lnTo>
                  <a:pt x="448017" y="204114"/>
                </a:lnTo>
                <a:lnTo>
                  <a:pt x="446887" y="194119"/>
                </a:lnTo>
                <a:lnTo>
                  <a:pt x="445338" y="184251"/>
                </a:lnTo>
                <a:lnTo>
                  <a:pt x="397014" y="219862"/>
                </a:lnTo>
                <a:lnTo>
                  <a:pt x="397078" y="224472"/>
                </a:lnTo>
                <a:lnTo>
                  <a:pt x="390893" y="270319"/>
                </a:lnTo>
                <a:lnTo>
                  <a:pt x="373468" y="311531"/>
                </a:lnTo>
                <a:lnTo>
                  <a:pt x="346456" y="346481"/>
                </a:lnTo>
                <a:lnTo>
                  <a:pt x="311505" y="373494"/>
                </a:lnTo>
                <a:lnTo>
                  <a:pt x="270294" y="390918"/>
                </a:lnTo>
                <a:lnTo>
                  <a:pt x="224459" y="397090"/>
                </a:lnTo>
                <a:lnTo>
                  <a:pt x="178625" y="390918"/>
                </a:lnTo>
                <a:lnTo>
                  <a:pt x="137401" y="373494"/>
                </a:lnTo>
                <a:lnTo>
                  <a:pt x="102450" y="346481"/>
                </a:lnTo>
                <a:lnTo>
                  <a:pt x="75438" y="311531"/>
                </a:lnTo>
                <a:lnTo>
                  <a:pt x="58013" y="270319"/>
                </a:lnTo>
                <a:lnTo>
                  <a:pt x="51841" y="224472"/>
                </a:lnTo>
                <a:lnTo>
                  <a:pt x="58013" y="178638"/>
                </a:lnTo>
                <a:lnTo>
                  <a:pt x="75438" y="137426"/>
                </a:lnTo>
                <a:lnTo>
                  <a:pt x="102450" y="102476"/>
                </a:lnTo>
                <a:lnTo>
                  <a:pt x="137401" y="75463"/>
                </a:lnTo>
                <a:lnTo>
                  <a:pt x="178625" y="58039"/>
                </a:lnTo>
                <a:lnTo>
                  <a:pt x="224459" y="51854"/>
                </a:lnTo>
                <a:lnTo>
                  <a:pt x="250977" y="53898"/>
                </a:lnTo>
                <a:lnTo>
                  <a:pt x="276250" y="59791"/>
                </a:lnTo>
                <a:lnTo>
                  <a:pt x="299948" y="69265"/>
                </a:lnTo>
                <a:lnTo>
                  <a:pt x="321779" y="81978"/>
                </a:lnTo>
                <a:lnTo>
                  <a:pt x="365442" y="49809"/>
                </a:lnTo>
                <a:lnTo>
                  <a:pt x="334657" y="28892"/>
                </a:lnTo>
                <a:lnTo>
                  <a:pt x="300520" y="13233"/>
                </a:lnTo>
                <a:lnTo>
                  <a:pt x="263588" y="3403"/>
                </a:lnTo>
                <a:lnTo>
                  <a:pt x="224459" y="0"/>
                </a:lnTo>
                <a:lnTo>
                  <a:pt x="179222" y="4572"/>
                </a:lnTo>
                <a:lnTo>
                  <a:pt x="137083" y="17640"/>
                </a:lnTo>
                <a:lnTo>
                  <a:pt x="98958" y="38341"/>
                </a:lnTo>
                <a:lnTo>
                  <a:pt x="65735" y="65747"/>
                </a:lnTo>
                <a:lnTo>
                  <a:pt x="38328" y="98971"/>
                </a:lnTo>
                <a:lnTo>
                  <a:pt x="17627" y="137096"/>
                </a:lnTo>
                <a:lnTo>
                  <a:pt x="4559" y="179235"/>
                </a:lnTo>
                <a:lnTo>
                  <a:pt x="0" y="224472"/>
                </a:lnTo>
                <a:lnTo>
                  <a:pt x="4559" y="269709"/>
                </a:lnTo>
                <a:lnTo>
                  <a:pt x="17627" y="311848"/>
                </a:lnTo>
                <a:lnTo>
                  <a:pt x="38328" y="349973"/>
                </a:lnTo>
                <a:lnTo>
                  <a:pt x="65735" y="383197"/>
                </a:lnTo>
                <a:lnTo>
                  <a:pt x="98958" y="410616"/>
                </a:lnTo>
                <a:lnTo>
                  <a:pt x="137083" y="431304"/>
                </a:lnTo>
                <a:lnTo>
                  <a:pt x="179222" y="444385"/>
                </a:lnTo>
                <a:lnTo>
                  <a:pt x="224459" y="448945"/>
                </a:lnTo>
                <a:lnTo>
                  <a:pt x="269697" y="444385"/>
                </a:lnTo>
                <a:lnTo>
                  <a:pt x="311835" y="431304"/>
                </a:lnTo>
                <a:lnTo>
                  <a:pt x="349961" y="410616"/>
                </a:lnTo>
                <a:lnTo>
                  <a:pt x="383184" y="383197"/>
                </a:lnTo>
                <a:lnTo>
                  <a:pt x="410591" y="349973"/>
                </a:lnTo>
                <a:lnTo>
                  <a:pt x="431292" y="311848"/>
                </a:lnTo>
                <a:lnTo>
                  <a:pt x="444360" y="269709"/>
                </a:lnTo>
                <a:lnTo>
                  <a:pt x="448932" y="224472"/>
                </a:lnTo>
                <a:close/>
              </a:path>
              <a:path w="1649095" h="448944">
                <a:moveTo>
                  <a:pt x="831456" y="321779"/>
                </a:moveTo>
                <a:lnTo>
                  <a:pt x="793737" y="293992"/>
                </a:lnTo>
                <a:lnTo>
                  <a:pt x="780821" y="301053"/>
                </a:lnTo>
                <a:lnTo>
                  <a:pt x="769188" y="306501"/>
                </a:lnTo>
                <a:lnTo>
                  <a:pt x="756805" y="310451"/>
                </a:lnTo>
                <a:lnTo>
                  <a:pt x="743851" y="312864"/>
                </a:lnTo>
                <a:lnTo>
                  <a:pt x="730504" y="313664"/>
                </a:lnTo>
                <a:lnTo>
                  <a:pt x="694169" y="306997"/>
                </a:lnTo>
                <a:lnTo>
                  <a:pt x="665454" y="288455"/>
                </a:lnTo>
                <a:lnTo>
                  <a:pt x="646595" y="260210"/>
                </a:lnTo>
                <a:lnTo>
                  <a:pt x="639813" y="224472"/>
                </a:lnTo>
                <a:lnTo>
                  <a:pt x="646595" y="188747"/>
                </a:lnTo>
                <a:lnTo>
                  <a:pt x="665454" y="160502"/>
                </a:lnTo>
                <a:lnTo>
                  <a:pt x="694169" y="141960"/>
                </a:lnTo>
                <a:lnTo>
                  <a:pt x="730504" y="135280"/>
                </a:lnTo>
                <a:lnTo>
                  <a:pt x="745020" y="136334"/>
                </a:lnTo>
                <a:lnTo>
                  <a:pt x="758723" y="139458"/>
                </a:lnTo>
                <a:lnTo>
                  <a:pt x="771563" y="144640"/>
                </a:lnTo>
                <a:lnTo>
                  <a:pt x="783513" y="151866"/>
                </a:lnTo>
                <a:lnTo>
                  <a:pt x="825322" y="121056"/>
                </a:lnTo>
                <a:lnTo>
                  <a:pt x="780237" y="94208"/>
                </a:lnTo>
                <a:lnTo>
                  <a:pt x="728243" y="85852"/>
                </a:lnTo>
                <a:lnTo>
                  <a:pt x="698715" y="88379"/>
                </a:lnTo>
                <a:lnTo>
                  <a:pt x="646391" y="107823"/>
                </a:lnTo>
                <a:lnTo>
                  <a:pt x="607364" y="144767"/>
                </a:lnTo>
                <a:lnTo>
                  <a:pt x="586663" y="194729"/>
                </a:lnTo>
                <a:lnTo>
                  <a:pt x="583984" y="222986"/>
                </a:lnTo>
                <a:lnTo>
                  <a:pt x="586663" y="251447"/>
                </a:lnTo>
                <a:lnTo>
                  <a:pt x="607288" y="302145"/>
                </a:lnTo>
                <a:lnTo>
                  <a:pt x="646315" y="340258"/>
                </a:lnTo>
                <a:lnTo>
                  <a:pt x="698525" y="360476"/>
                </a:lnTo>
                <a:lnTo>
                  <a:pt x="727875" y="363093"/>
                </a:lnTo>
                <a:lnTo>
                  <a:pt x="758291" y="360387"/>
                </a:lnTo>
                <a:lnTo>
                  <a:pt x="786104" y="352437"/>
                </a:lnTo>
                <a:lnTo>
                  <a:pt x="810691" y="339483"/>
                </a:lnTo>
                <a:lnTo>
                  <a:pt x="831456" y="321779"/>
                </a:lnTo>
                <a:close/>
              </a:path>
              <a:path w="1649095" h="448944">
                <a:moveTo>
                  <a:pt x="1113434" y="89408"/>
                </a:moveTo>
                <a:lnTo>
                  <a:pt x="880884" y="89408"/>
                </a:lnTo>
                <a:lnTo>
                  <a:pt x="880884" y="359537"/>
                </a:lnTo>
                <a:lnTo>
                  <a:pt x="1002588" y="359537"/>
                </a:lnTo>
                <a:lnTo>
                  <a:pt x="1048169" y="353872"/>
                </a:lnTo>
                <a:lnTo>
                  <a:pt x="1081887" y="337337"/>
                </a:lnTo>
                <a:lnTo>
                  <a:pt x="1099769" y="314566"/>
                </a:lnTo>
                <a:lnTo>
                  <a:pt x="1102817" y="310692"/>
                </a:lnTo>
                <a:lnTo>
                  <a:pt x="1110005" y="274675"/>
                </a:lnTo>
                <a:lnTo>
                  <a:pt x="1103452" y="240436"/>
                </a:lnTo>
                <a:lnTo>
                  <a:pt x="1102880" y="239687"/>
                </a:lnTo>
                <a:lnTo>
                  <a:pt x="1084211" y="215353"/>
                </a:lnTo>
                <a:lnTo>
                  <a:pt x="1054188" y="200596"/>
                </a:lnTo>
                <a:lnTo>
                  <a:pt x="1054188" y="277126"/>
                </a:lnTo>
                <a:lnTo>
                  <a:pt x="1050772" y="293725"/>
                </a:lnTo>
                <a:lnTo>
                  <a:pt x="1040561" y="305396"/>
                </a:lnTo>
                <a:lnTo>
                  <a:pt x="1023607" y="312305"/>
                </a:lnTo>
                <a:lnTo>
                  <a:pt x="999959" y="314566"/>
                </a:lnTo>
                <a:lnTo>
                  <a:pt x="939177" y="314566"/>
                </a:lnTo>
                <a:lnTo>
                  <a:pt x="939177" y="239687"/>
                </a:lnTo>
                <a:lnTo>
                  <a:pt x="999959" y="239687"/>
                </a:lnTo>
                <a:lnTo>
                  <a:pt x="1024039" y="242036"/>
                </a:lnTo>
                <a:lnTo>
                  <a:pt x="1040942" y="249072"/>
                </a:lnTo>
                <a:lnTo>
                  <a:pt x="1050912" y="260769"/>
                </a:lnTo>
                <a:lnTo>
                  <a:pt x="1054188" y="277126"/>
                </a:lnTo>
                <a:lnTo>
                  <a:pt x="1054188" y="200596"/>
                </a:lnTo>
                <a:lnTo>
                  <a:pt x="1052893" y="199948"/>
                </a:lnTo>
                <a:lnTo>
                  <a:pt x="1010107" y="194703"/>
                </a:lnTo>
                <a:lnTo>
                  <a:pt x="939177" y="194703"/>
                </a:lnTo>
                <a:lnTo>
                  <a:pt x="939177" y="134378"/>
                </a:lnTo>
                <a:lnTo>
                  <a:pt x="1052410" y="134378"/>
                </a:lnTo>
                <a:lnTo>
                  <a:pt x="1113434" y="89408"/>
                </a:lnTo>
                <a:close/>
              </a:path>
              <a:path w="1649095" h="448944">
                <a:moveTo>
                  <a:pt x="1368513" y="89395"/>
                </a:moveTo>
                <a:lnTo>
                  <a:pt x="1164272" y="89395"/>
                </a:lnTo>
                <a:lnTo>
                  <a:pt x="1164272" y="359537"/>
                </a:lnTo>
                <a:lnTo>
                  <a:pt x="1368513" y="359537"/>
                </a:lnTo>
                <a:lnTo>
                  <a:pt x="1368513" y="314553"/>
                </a:lnTo>
                <a:lnTo>
                  <a:pt x="1222565" y="314553"/>
                </a:lnTo>
                <a:lnTo>
                  <a:pt x="1222565" y="245402"/>
                </a:lnTo>
                <a:lnTo>
                  <a:pt x="1347063" y="245402"/>
                </a:lnTo>
                <a:lnTo>
                  <a:pt x="1347063" y="200418"/>
                </a:lnTo>
                <a:lnTo>
                  <a:pt x="1222565" y="200418"/>
                </a:lnTo>
                <a:lnTo>
                  <a:pt x="1222565" y="134378"/>
                </a:lnTo>
                <a:lnTo>
                  <a:pt x="1307490" y="134378"/>
                </a:lnTo>
                <a:lnTo>
                  <a:pt x="1368513" y="89395"/>
                </a:lnTo>
                <a:close/>
              </a:path>
              <a:path w="1649095" h="448944">
                <a:moveTo>
                  <a:pt x="1649044" y="186080"/>
                </a:moveTo>
                <a:lnTo>
                  <a:pt x="1641043" y="145821"/>
                </a:lnTo>
                <a:lnTo>
                  <a:pt x="1632432" y="134378"/>
                </a:lnTo>
                <a:lnTo>
                  <a:pt x="1618132" y="115392"/>
                </a:lnTo>
                <a:lnTo>
                  <a:pt x="1590662" y="100799"/>
                </a:lnTo>
                <a:lnTo>
                  <a:pt x="1590662" y="186207"/>
                </a:lnTo>
                <a:lnTo>
                  <a:pt x="1586865" y="208419"/>
                </a:lnTo>
                <a:lnTo>
                  <a:pt x="1575701" y="224663"/>
                </a:lnTo>
                <a:lnTo>
                  <a:pt x="1557553" y="234657"/>
                </a:lnTo>
                <a:lnTo>
                  <a:pt x="1532750" y="238048"/>
                </a:lnTo>
                <a:lnTo>
                  <a:pt x="1481074" y="238048"/>
                </a:lnTo>
                <a:lnTo>
                  <a:pt x="1481074" y="134378"/>
                </a:lnTo>
                <a:lnTo>
                  <a:pt x="1532750" y="134378"/>
                </a:lnTo>
                <a:lnTo>
                  <a:pt x="1557553" y="137782"/>
                </a:lnTo>
                <a:lnTo>
                  <a:pt x="1575701" y="147764"/>
                </a:lnTo>
                <a:lnTo>
                  <a:pt x="1586865" y="164020"/>
                </a:lnTo>
                <a:lnTo>
                  <a:pt x="1590662" y="186207"/>
                </a:lnTo>
                <a:lnTo>
                  <a:pt x="1590662" y="100799"/>
                </a:lnTo>
                <a:lnTo>
                  <a:pt x="1581899" y="96139"/>
                </a:lnTo>
                <a:lnTo>
                  <a:pt x="1533994" y="89408"/>
                </a:lnTo>
                <a:lnTo>
                  <a:pt x="1422793" y="89408"/>
                </a:lnTo>
                <a:lnTo>
                  <a:pt x="1422793" y="359537"/>
                </a:lnTo>
                <a:lnTo>
                  <a:pt x="1481074" y="359537"/>
                </a:lnTo>
                <a:lnTo>
                  <a:pt x="1481074" y="283019"/>
                </a:lnTo>
                <a:lnTo>
                  <a:pt x="1533994" y="283019"/>
                </a:lnTo>
                <a:lnTo>
                  <a:pt x="1581899" y="276263"/>
                </a:lnTo>
                <a:lnTo>
                  <a:pt x="1618132" y="256921"/>
                </a:lnTo>
                <a:lnTo>
                  <a:pt x="1632280" y="238048"/>
                </a:lnTo>
                <a:lnTo>
                  <a:pt x="1641043" y="226390"/>
                </a:lnTo>
                <a:lnTo>
                  <a:pt x="1649044" y="1860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6699" y="1635236"/>
            <a:ext cx="7118350" cy="24904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9690"/>
              </a:lnSpc>
              <a:spcBef>
                <a:spcPts val="120"/>
              </a:spcBef>
            </a:pPr>
            <a:r>
              <a:rPr spc="190" dirty="0"/>
              <a:t>Спасибо</a:t>
            </a:r>
          </a:p>
          <a:p>
            <a:pPr marL="12700">
              <a:lnSpc>
                <a:spcPts val="9690"/>
              </a:lnSpc>
            </a:pPr>
            <a:r>
              <a:rPr spc="114" dirty="0"/>
              <a:t>за</a:t>
            </a:r>
            <a:r>
              <a:rPr spc="-415" dirty="0"/>
              <a:t> </a:t>
            </a:r>
            <a:r>
              <a:rPr spc="15" dirty="0"/>
              <a:t>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2651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1821</TotalTime>
  <Words>1258</Words>
  <Application>Microsoft Office PowerPoint</Application>
  <PresentationFormat>Широкоэкранный</PresentationFormat>
  <Paragraphs>219</Paragraphs>
  <Slides>18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Calibri</vt:lpstr>
      <vt:lpstr>Century Gothic</vt:lpstr>
      <vt:lpstr>SB Sans Text Regular</vt:lpstr>
      <vt:lpstr>SB Serif Display Light</vt:lpstr>
      <vt:lpstr>SeroPro</vt:lpstr>
      <vt:lpstr>Trebuchet MS</vt:lpstr>
      <vt:lpstr>Office Theme</vt:lpstr>
      <vt:lpstr>Презентация PowerPoint</vt:lpstr>
      <vt:lpstr>О чём поговорим?</vt:lpstr>
      <vt:lpstr>Презентация PowerPoint</vt:lpstr>
      <vt:lpstr>Презентация PowerPoint</vt:lpstr>
      <vt:lpstr>Презентация PowerPoint</vt:lpstr>
      <vt:lpstr>Презентация PowerPoint</vt:lpstr>
      <vt:lpstr>Специальные потребности</vt:lpstr>
      <vt:lpstr>Презентация PowerPoint</vt:lpstr>
      <vt:lpstr>Осторожно,  мошенники!</vt:lpstr>
      <vt:lpstr>При пользовании  банковской картой</vt:lpstr>
      <vt:lpstr>При пользовании  банкоматом</vt:lpstr>
      <vt:lpstr>Примеры мошеннических сообщений</vt:lpstr>
      <vt:lpstr>Примеры мошеннических сообщений</vt:lpstr>
      <vt:lpstr>Методы противодействия  социальной инженерии</vt:lpstr>
      <vt:lpstr>Что делать если карту украли или данные карты стали известны мошенникам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Особенный банк  для особенных  клиентов</dc:title>
  <dc:subject>sb_20_248_pres_SpecialBank</dc:subject>
  <dc:creator>Сергей</dc:creator>
  <cp:lastModifiedBy>Латин Александр Александрович - ВВБ</cp:lastModifiedBy>
  <cp:revision>38</cp:revision>
  <dcterms:created xsi:type="dcterms:W3CDTF">2020-11-24T13:07:59Z</dcterms:created>
  <dcterms:modified xsi:type="dcterms:W3CDTF">2021-05-27T11:39:49Z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2020-11-24T00:00:00Z</vt:filetime>
  </property>
  <property fmtid="{D5CDD505-2E9C-101B-9397-08002B2CF9AE}" pid="3" name="Creator">
    <vt:lpwstr>Adobe InDesign 16.0 (Macintosh)</vt:lpwstr>
  </property>
  <property fmtid="{D5CDD505-2E9C-101B-9397-08002B2CF9AE}" pid="4" name="LastSaved">
    <vt:filetime>2020-11-24T00:00:00Z</vt:filetime>
  </property>
</Properties>
</file>